
<file path=[Content_Types].xml><?xml version="1.0" encoding="utf-8"?>
<Types xmlns="http://schemas.openxmlformats.org/package/2006/content-types">
  <Default Extension="png" ContentType="image/png"/>
  <Default Extension="pdf" ContentType="application/pd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95" r:id="rId3"/>
    <p:sldId id="303" r:id="rId4"/>
    <p:sldId id="306" r:id="rId5"/>
    <p:sldId id="304" r:id="rId6"/>
    <p:sldId id="316" r:id="rId7"/>
    <p:sldId id="308" r:id="rId8"/>
    <p:sldId id="317" r:id="rId9"/>
    <p:sldId id="310" r:id="rId10"/>
    <p:sldId id="312" r:id="rId11"/>
    <p:sldId id="318" r:id="rId12"/>
    <p:sldId id="320" r:id="rId13"/>
    <p:sldId id="293" r:id="rId14"/>
    <p:sldId id="314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76" autoAdjust="0"/>
    <p:restoredTop sz="78405" autoAdjust="0"/>
  </p:normalViewPr>
  <p:slideViewPr>
    <p:cSldViewPr>
      <p:cViewPr varScale="1">
        <p:scale>
          <a:sx n="91" d="100"/>
          <a:sy n="91" d="100"/>
        </p:scale>
        <p:origin x="-226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FA4F04C-8F12-4F24-AB6A-9B1E15193B25}" type="datetimeFigureOut">
              <a:rPr lang="en-GB"/>
              <a:pPr>
                <a:defRPr/>
              </a:pPr>
              <a:t>08/07/2012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337F306-FEE3-413F-AFFD-5ED4D7A1257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98965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84" charset="-128"/>
        <a:cs typeface="ＭＳ Ｐゴシック" pitchFamily="84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8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8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8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8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C4E20CC-8651-4516-810C-6C5772DAD979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83AD05-8618-438E-98BA-EF7925C01EA6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937E76D3-F82F-451D-B8F6-F2E1CE5D7DF7}" type="slidenum">
              <a:rPr lang="en-GB" sz="1200">
                <a:latin typeface="+mn-lt"/>
                <a:ea typeface="+mn-ea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</a:t>
            </a:fld>
            <a:endParaRPr lang="en-GB" sz="1200"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  <a:p>
            <a:pPr eaLnBrk="1" hangingPunct="1"/>
            <a:endParaRPr lang="en-GB" smtClean="0"/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F7BC6F02-23FC-4999-83E1-4B01F60A846D}" type="slidenum">
              <a:rPr lang="en-GB" sz="1200">
                <a:latin typeface="+mn-lt"/>
                <a:ea typeface="+mn-ea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4</a:t>
            </a:fld>
            <a:endParaRPr lang="en-GB" sz="1200"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smtClean="0"/>
              <a:t>Kennedy et al</a:t>
            </a:r>
          </a:p>
          <a:p>
            <a:pPr eaLnBrk="1" hangingPunct="1"/>
            <a:r>
              <a:rPr lang="en-GB" smtClean="0"/>
              <a:t>Huijbers et al</a:t>
            </a:r>
          </a:p>
          <a:p>
            <a:pPr eaLnBrk="1" hangingPunct="1"/>
            <a:endParaRPr lang="en-GB" smtClean="0"/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F40C95A5-0BB0-4726-9598-1284530E32EF}" type="slidenum">
              <a:rPr lang="en-GB" sz="1200">
                <a:latin typeface="+mn-lt"/>
                <a:ea typeface="+mn-ea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5</a:t>
            </a:fld>
            <a:endParaRPr lang="en-GB" sz="1200"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3"/>
          <p:cNvSpPr>
            <a:spLocks noGrp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Notes Placeholder 2"/>
          <p:cNvSpPr>
            <a:spLocks noGrp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36DDB23-1BB4-4272-9C00-2D1ED4DF2262}" type="slidenum">
              <a:rPr lang="en-GB" sz="1200">
                <a:latin typeface="+mn-lt"/>
                <a:ea typeface="+mn-ea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7</a:t>
            </a:fld>
            <a:endParaRPr lang="en-GB" sz="1200"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Rectangle 3"/>
          <p:cNvSpPr>
            <a:spLocks noGrp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Notes Placeholder 2"/>
          <p:cNvSpPr>
            <a:spLocks noGrp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5A79C160-BFED-4BFA-85A5-DC2B13D8497C}" type="slidenum">
              <a:rPr lang="en-GB" sz="1200">
                <a:latin typeface="+mn-lt"/>
                <a:ea typeface="+mn-ea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9</a:t>
            </a:fld>
            <a:endParaRPr lang="en-GB" sz="1200"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Notes Placeholder 2"/>
          <p:cNvSpPr>
            <a:spLocks noGrp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8566AD98-62DF-485B-BFEA-CA99FAA848FA}" type="slidenum">
              <a:rPr lang="en-GB" sz="1200">
                <a:latin typeface="+mn-lt"/>
                <a:ea typeface="+mn-ea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10</a:t>
            </a:fld>
            <a:endParaRPr lang="en-GB" sz="1200"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/>
              <a:t>Third study to present</a:t>
            </a:r>
          </a:p>
          <a:p>
            <a:endParaRPr lang="en-GB"/>
          </a:p>
          <a:p>
            <a:r>
              <a:rPr lang="en-GB"/>
              <a:t>Anthropogenic noise on increase - many sources - affects cetaceans: communication, strandings</a:t>
            </a:r>
          </a:p>
          <a:p>
            <a:r>
              <a:rPr lang="en-GB"/>
              <a:t>Causes physiological damage to fish at high intensities</a:t>
            </a:r>
          </a:p>
          <a:p>
            <a:r>
              <a:rPr lang="en-GB"/>
              <a:t>Not known what more subtle effects may be</a:t>
            </a:r>
          </a:p>
          <a:p>
            <a:r>
              <a:rPr lang="en-GB"/>
              <a:t>Anti-predator behaviour can be added into population models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Placeholder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/>
              <a:t>What we found</a:t>
            </a:r>
          </a:p>
          <a:p>
            <a:r>
              <a:rPr lang="en-GB"/>
              <a:t>Blocked design, 3 ships, 3 harbours</a:t>
            </a:r>
          </a:p>
          <a:p>
            <a:r>
              <a:rPr lang="en-GB"/>
              <a:t>Pursuit predator - time to capture after 2 min acclimatisation, track switched to ambient or ship, blind </a:t>
            </a:r>
          </a:p>
          <a:p>
            <a:r>
              <a:rPr lang="en-GB"/>
              <a:t>Ambush predator - looming predator on arm 1st time eel entered zone of danger after track switched</a:t>
            </a:r>
          </a:p>
          <a:p>
            <a:r>
              <a:rPr lang="en-GB"/>
              <a:t>	us behind hide, blind to treatment</a:t>
            </a:r>
          </a:p>
          <a:p>
            <a:r>
              <a:rPr lang="en-GB"/>
              <a:t>	Ambient: 80% elicited a startle response; Ship: 63% did not</a:t>
            </a:r>
          </a:p>
          <a:p>
            <a:r>
              <a:rPr lang="en-GB"/>
              <a:t>	Sig greater lag response time during ship noise</a:t>
            </a:r>
          </a:p>
          <a:p>
            <a:r>
              <a:rPr lang="en-GB"/>
              <a:t>Opercular beat - indicates stress - standard measure in aquaculture/physiology - repeat measure</a:t>
            </a:r>
          </a:p>
          <a:p>
            <a:r>
              <a:rPr lang="en-GB"/>
              <a:t>Metabolic rate - another secondary stress level indicator - describe experiment - impacts on growth?</a:t>
            </a:r>
          </a:p>
          <a:p>
            <a:r>
              <a:rPr lang="en-GB"/>
              <a:t>Lateralisation - used as measure of cognitive functioning - describe experiment - repeat measure</a:t>
            </a:r>
          </a:p>
          <a:p>
            <a:endParaRPr lang="en-GB"/>
          </a:p>
          <a:p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C2CC628-6D88-43E3-82B3-7ABCA4F540BA}" type="slidenum">
              <a:rPr lang="en-GB" smtClean="0"/>
              <a:pPr>
                <a:defRPr/>
              </a:pPr>
              <a:t>13</a:t>
            </a:fld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Notes Placeholder 2"/>
          <p:cNvSpPr>
            <a:spLocks noGrp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76A185D7-BE70-4C77-84E9-E3099A32A7FA}" type="slidenum">
              <a:rPr lang="en-GB" sz="1200">
                <a:latin typeface="+mn-lt"/>
                <a:ea typeface="+mn-ea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14</a:t>
            </a:fld>
            <a:endParaRPr lang="en-GB" sz="1200"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EF26ED-17D5-4CFF-BE1D-C4E60DEF7E0C}" type="datetimeFigureOut">
              <a:rPr lang="en-GB"/>
              <a:pPr>
                <a:defRPr/>
              </a:pPr>
              <a:t>08/07/2012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69CF7C-75D8-4790-8E62-229BFE868A3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4AFD05-9874-4807-987A-516329FA4705}" type="datetimeFigureOut">
              <a:rPr lang="en-GB"/>
              <a:pPr>
                <a:defRPr/>
              </a:pPr>
              <a:t>08/07/2012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72CE66-E912-4483-9F2F-FE978CE10EB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ED84F-F510-4EC8-B044-899AE0FD7842}" type="datetimeFigureOut">
              <a:rPr lang="en-GB"/>
              <a:pPr>
                <a:defRPr/>
              </a:pPr>
              <a:t>08/07/2012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1041F-C4D5-48DF-94BB-0013CCBEF79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71BCDD-01F9-475A-A8ED-428DA10AFA40}" type="datetimeFigureOut">
              <a:rPr lang="en-GB"/>
              <a:pPr>
                <a:defRPr/>
              </a:pPr>
              <a:t>08/07/2012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D3C7E7-D090-415D-8231-49964688B60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FAD3F8-5B37-4E1B-9CA6-3AD5A1E15DC0}" type="datetimeFigureOut">
              <a:rPr lang="en-GB"/>
              <a:pPr>
                <a:defRPr/>
              </a:pPr>
              <a:t>08/07/2012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F27E0-296D-4B8F-9A38-711DCD11605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235365-D744-4FBF-8F41-C62279A0506D}" type="datetimeFigureOut">
              <a:rPr lang="en-GB"/>
              <a:pPr>
                <a:defRPr/>
              </a:pPr>
              <a:t>08/07/2012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DB87E1-7D9C-498F-9DAD-4B22DEFDA8A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658F1C-91DC-4490-B1AD-4DAAE3044EC2}" type="datetimeFigureOut">
              <a:rPr lang="en-GB"/>
              <a:pPr>
                <a:defRPr/>
              </a:pPr>
              <a:t>08/07/2012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FC991-6880-49A5-A6E9-1D32B307B8F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A72526-9B8B-474A-BA06-408FC7ED64D8}" type="datetimeFigureOut">
              <a:rPr lang="en-GB"/>
              <a:pPr>
                <a:defRPr/>
              </a:pPr>
              <a:t>08/07/2012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A9BA23-766F-442B-B03A-40968C8C3D5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212E92-E6D8-4118-A2D2-9BA684617572}" type="datetimeFigureOut">
              <a:rPr lang="en-GB"/>
              <a:pPr>
                <a:defRPr/>
              </a:pPr>
              <a:t>08/07/2012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EA05BF-A5D5-4849-98C9-115211A0014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842A6-56A1-4618-AF0E-F5F451DE25C2}" type="datetimeFigureOut">
              <a:rPr lang="en-GB"/>
              <a:pPr>
                <a:defRPr/>
              </a:pPr>
              <a:t>08/07/2012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F0E037-E29F-4F95-93E9-C5B008FB85D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40F5F-0377-45FB-A896-9382D79C6512}" type="datetimeFigureOut">
              <a:rPr lang="en-GB"/>
              <a:pPr>
                <a:defRPr/>
              </a:pPr>
              <a:t>08/07/2012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3E4EC9-8775-4EDD-A62F-1F9EB7B3D0C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17134D8-80B3-4224-8A79-9B23C3A1B643}" type="datetimeFigureOut">
              <a:rPr lang="en-GB"/>
              <a:pPr>
                <a:defRPr/>
              </a:pPr>
              <a:t>08/07/2012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E8047AE-12E4-42A7-8AD5-1270F7F653E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84" charset="-128"/>
          <a:cs typeface="ＭＳ Ｐゴシック" pitchFamily="84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84" charset="0"/>
          <a:ea typeface="ＭＳ Ｐゴシック" pitchFamily="84" charset="-128"/>
          <a:cs typeface="ＭＳ Ｐゴシック" pitchFamily="8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84" charset="0"/>
          <a:ea typeface="ＭＳ Ｐゴシック" pitchFamily="84" charset="-128"/>
          <a:cs typeface="ＭＳ Ｐゴシック" pitchFamily="8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84" charset="0"/>
          <a:ea typeface="ＭＳ Ｐゴシック" pitchFamily="84" charset="-128"/>
          <a:cs typeface="ＭＳ Ｐゴシック" pitchFamily="8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84" charset="0"/>
          <a:ea typeface="ＭＳ Ｐゴシック" pitchFamily="84" charset="-128"/>
          <a:cs typeface="ＭＳ Ｐゴシック" pitchFamily="8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84" charset="0"/>
          <a:ea typeface="ＭＳ Ｐゴシック" pitchFamily="84" charset="-128"/>
          <a:cs typeface="ＭＳ Ｐゴシック" pitchFamily="8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84" charset="0"/>
          <a:ea typeface="ＭＳ Ｐゴシック" pitchFamily="84" charset="-128"/>
          <a:cs typeface="ＭＳ Ｐゴシック" pitchFamily="8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84" charset="0"/>
          <a:ea typeface="ＭＳ Ｐゴシック" pitchFamily="84" charset="-128"/>
          <a:cs typeface="ＭＳ Ｐゴシック" pitchFamily="8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84" charset="0"/>
          <a:ea typeface="ＭＳ Ｐゴシック" pitchFamily="84" charset="-128"/>
          <a:cs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84" charset="0"/>
        <a:buChar char="•"/>
        <a:defRPr sz="3200" kern="1200">
          <a:solidFill>
            <a:schemeClr val="tx1"/>
          </a:solidFill>
          <a:latin typeface="+mn-lt"/>
          <a:ea typeface="ＭＳ Ｐゴシック" pitchFamily="84" charset="-128"/>
          <a:cs typeface="ＭＳ Ｐゴシック" pitchFamily="84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84" charset="0"/>
        <a:buChar char="–"/>
        <a:defRPr sz="2800" kern="1200">
          <a:solidFill>
            <a:schemeClr val="tx1"/>
          </a:solidFill>
          <a:latin typeface="+mn-lt"/>
          <a:ea typeface="ＭＳ Ｐゴシック" pitchFamily="8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84" charset="0"/>
        <a:buChar char="•"/>
        <a:defRPr sz="2400" kern="1200">
          <a:solidFill>
            <a:schemeClr val="tx1"/>
          </a:solidFill>
          <a:latin typeface="+mn-lt"/>
          <a:ea typeface="ＭＳ Ｐゴシック" pitchFamily="8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84" charset="0"/>
        <a:buChar char="–"/>
        <a:defRPr sz="2000" kern="1200">
          <a:solidFill>
            <a:schemeClr val="tx1"/>
          </a:solidFill>
          <a:latin typeface="+mn-lt"/>
          <a:ea typeface="ＭＳ Ｐゴシック" pitchFamily="8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84" charset="0"/>
        <a:buChar char="»"/>
        <a:defRPr sz="2000" kern="1200">
          <a:solidFill>
            <a:schemeClr val="tx1"/>
          </a:solidFill>
          <a:latin typeface="+mn-lt"/>
          <a:ea typeface="ＭＳ Ｐゴシック" pitchFamily="8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0" Type="http://schemas.openxmlformats.org/officeDocument/2006/relationships/image" Target="../media/image17.gif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df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13" Type="http://schemas.openxmlformats.org/officeDocument/2006/relationships/image" Target="../media/image27.wmf"/><Relationship Id="rId18" Type="http://schemas.openxmlformats.org/officeDocument/2006/relationships/image" Target="../media/image10.jpe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31.jpeg"/><Relationship Id="rId12" Type="http://schemas.openxmlformats.org/officeDocument/2006/relationships/oleObject" Target="../embeddings/Microsoft_Word_97_-_2003_Document1.doc"/><Relationship Id="rId17" Type="http://schemas.openxmlformats.org/officeDocument/2006/relationships/image" Target="../media/image38.jpe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7.jpeg"/><Relationship Id="rId1" Type="http://schemas.openxmlformats.org/officeDocument/2006/relationships/vmlDrawing" Target="../drawings/vmlDrawing1.vml"/><Relationship Id="rId6" Type="http://schemas.openxmlformats.org/officeDocument/2006/relationships/image" Target="../media/image30.jpeg"/><Relationship Id="rId11" Type="http://schemas.openxmlformats.org/officeDocument/2006/relationships/image" Target="../media/image35.png"/><Relationship Id="rId5" Type="http://schemas.openxmlformats.org/officeDocument/2006/relationships/image" Target="../media/image29.jpeg"/><Relationship Id="rId15" Type="http://schemas.openxmlformats.org/officeDocument/2006/relationships/image" Target="../media/image36.png"/><Relationship Id="rId10" Type="http://schemas.openxmlformats.org/officeDocument/2006/relationships/image" Target="../media/image34.jpeg"/><Relationship Id="rId19" Type="http://schemas.openxmlformats.org/officeDocument/2006/relationships/image" Target="../media/image39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Relationship Id="rId14" Type="http://schemas.openxmlformats.org/officeDocument/2006/relationships/image" Target="../media/image37.pd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3.png"/><Relationship Id="rId7" Type="http://schemas.openxmlformats.org/officeDocument/2006/relationships/image" Target="../media/image46.png"/><Relationship Id="rId12" Type="http://schemas.openxmlformats.org/officeDocument/2006/relationships/image" Target="../media/image5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df"/><Relationship Id="rId11" Type="http://schemas.openxmlformats.org/officeDocument/2006/relationships/image" Target="../media/image49.jpeg"/><Relationship Id="rId5" Type="http://schemas.openxmlformats.org/officeDocument/2006/relationships/image" Target="../media/image45.jpeg"/><Relationship Id="rId10" Type="http://schemas.openxmlformats.org/officeDocument/2006/relationships/image" Target="../media/image48.png"/><Relationship Id="rId4" Type="http://schemas.openxmlformats.org/officeDocument/2006/relationships/image" Target="../media/image44.jpeg"/><Relationship Id="rId9" Type="http://schemas.openxmlformats.org/officeDocument/2006/relationships/image" Target="../media/image51.pd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0.png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56.jpeg"/><Relationship Id="rId12" Type="http://schemas.openxmlformats.org/officeDocument/2006/relationships/image" Target="../media/image5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5.png"/><Relationship Id="rId11" Type="http://schemas.openxmlformats.org/officeDocument/2006/relationships/image" Target="../media/image58.jpeg"/><Relationship Id="rId5" Type="http://schemas.openxmlformats.org/officeDocument/2006/relationships/image" Target="../media/image54.wmf"/><Relationship Id="rId10" Type="http://schemas.openxmlformats.org/officeDocument/2006/relationships/image" Target="../media/image57.jpeg"/><Relationship Id="rId4" Type="http://schemas.openxmlformats.org/officeDocument/2006/relationships/oleObject" Target="../embeddings/Microsoft_Word_97_-_2003_Document2.doc"/><Relationship Id="rId9" Type="http://schemas.openxmlformats.org/officeDocument/2006/relationships/hyperlink" Target="http://www.facebook.com/photo.php?pid=3263705&amp;id=504544760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68.png"/><Relationship Id="rId3" Type="http://schemas.openxmlformats.org/officeDocument/2006/relationships/image" Target="../media/image60.png"/><Relationship Id="rId7" Type="http://schemas.openxmlformats.org/officeDocument/2006/relationships/image" Target="../media/image5.jpeg"/><Relationship Id="rId12" Type="http://schemas.openxmlformats.org/officeDocument/2006/relationships/image" Target="../media/image6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jpeg"/><Relationship Id="rId11" Type="http://schemas.openxmlformats.org/officeDocument/2006/relationships/image" Target="../media/image66.jpeg"/><Relationship Id="rId5" Type="http://schemas.openxmlformats.org/officeDocument/2006/relationships/image" Target="../media/image62.png"/><Relationship Id="rId10" Type="http://schemas.openxmlformats.org/officeDocument/2006/relationships/image" Target="../media/image65.jpeg"/><Relationship Id="rId4" Type="http://schemas.openxmlformats.org/officeDocument/2006/relationships/image" Target="../media/image61.png"/><Relationship Id="rId9" Type="http://schemas.openxmlformats.org/officeDocument/2006/relationships/image" Target="../media/image6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eg"/><Relationship Id="rId13" Type="http://schemas.openxmlformats.org/officeDocument/2006/relationships/image" Target="../media/image82.jpeg"/><Relationship Id="rId3" Type="http://schemas.openxmlformats.org/officeDocument/2006/relationships/image" Target="../media/image1.png"/><Relationship Id="rId7" Type="http://schemas.openxmlformats.org/officeDocument/2006/relationships/image" Target="../media/image76.png"/><Relationship Id="rId12" Type="http://schemas.openxmlformats.org/officeDocument/2006/relationships/image" Target="../media/image8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5.jpeg"/><Relationship Id="rId11" Type="http://schemas.openxmlformats.org/officeDocument/2006/relationships/image" Target="../media/image80.jpeg"/><Relationship Id="rId5" Type="http://schemas.openxmlformats.org/officeDocument/2006/relationships/image" Target="../media/image74.jpeg"/><Relationship Id="rId15" Type="http://schemas.openxmlformats.org/officeDocument/2006/relationships/image" Target="../media/image84.png"/><Relationship Id="rId10" Type="http://schemas.openxmlformats.org/officeDocument/2006/relationships/image" Target="../media/image79.jpeg"/><Relationship Id="rId4" Type="http://schemas.openxmlformats.org/officeDocument/2006/relationships/image" Target="../media/image61.png"/><Relationship Id="rId9" Type="http://schemas.openxmlformats.org/officeDocument/2006/relationships/image" Target="../media/image78.jpeg"/><Relationship Id="rId14" Type="http://schemas.openxmlformats.org/officeDocument/2006/relationships/image" Target="../media/image8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254125"/>
          </a:xfrm>
        </p:spPr>
        <p:txBody>
          <a:bodyPr/>
          <a:lstStyle/>
          <a:p>
            <a:pPr eaLnBrk="1" hangingPunct="1"/>
            <a:r>
              <a:rPr lang="en-GB" sz="2800" smtClean="0">
                <a:latin typeface="Arial" pitchFamily="84" charset="0"/>
                <a:ea typeface="Arial" pitchFamily="84" charset="0"/>
                <a:cs typeface="Arial" pitchFamily="84" charset="0"/>
              </a:rPr>
              <a:t>Global environmental change impacts</a:t>
            </a:r>
            <a:br>
              <a:rPr lang="en-GB" sz="2800" smtClean="0">
                <a:latin typeface="Arial" pitchFamily="84" charset="0"/>
                <a:ea typeface="Arial" pitchFamily="84" charset="0"/>
                <a:cs typeface="Arial" pitchFamily="84" charset="0"/>
              </a:rPr>
            </a:br>
            <a:r>
              <a:rPr lang="en-GB" sz="2800" smtClean="0">
                <a:latin typeface="Arial" pitchFamily="84" charset="0"/>
                <a:ea typeface="Arial" pitchFamily="84" charset="0"/>
                <a:cs typeface="Arial" pitchFamily="84" charset="0"/>
              </a:rPr>
              <a:t>auditory behaviour and survival of larvae</a:t>
            </a:r>
          </a:p>
        </p:txBody>
      </p:sp>
      <p:sp>
        <p:nvSpPr>
          <p:cNvPr id="14338" name="Subtitle 2"/>
          <p:cNvSpPr>
            <a:spLocks noGrp="1"/>
          </p:cNvSpPr>
          <p:nvPr>
            <p:ph type="subTitle" idx="1"/>
          </p:nvPr>
        </p:nvSpPr>
        <p:spPr>
          <a:xfrm>
            <a:off x="1295400" y="2895600"/>
            <a:ext cx="6400800" cy="1371600"/>
          </a:xfrm>
        </p:spPr>
        <p:txBody>
          <a:bodyPr/>
          <a:lstStyle/>
          <a:p>
            <a:pPr eaLnBrk="1" hangingPunct="1"/>
            <a:r>
              <a:rPr lang="en-GB" sz="2400" b="1" smtClean="0">
                <a:solidFill>
                  <a:schemeClr val="tx1"/>
                </a:solidFill>
                <a:latin typeface="Arial" pitchFamily="84" charset="0"/>
                <a:ea typeface="Arial" pitchFamily="84" charset="0"/>
                <a:cs typeface="Arial" pitchFamily="84" charset="0"/>
              </a:rPr>
              <a:t>Dr Steve Simpson</a:t>
            </a:r>
          </a:p>
          <a:p>
            <a:pPr eaLnBrk="1" hangingPunct="1"/>
            <a:r>
              <a:rPr lang="en-GB" sz="2000" smtClean="0">
                <a:solidFill>
                  <a:schemeClr val="tx1"/>
                </a:solidFill>
                <a:latin typeface="Arial" pitchFamily="84" charset="0"/>
                <a:ea typeface="Arial" pitchFamily="84" charset="0"/>
                <a:cs typeface="Arial" pitchFamily="84" charset="0"/>
              </a:rPr>
              <a:t/>
            </a:r>
            <a:br>
              <a:rPr lang="en-GB" sz="2000" smtClean="0">
                <a:solidFill>
                  <a:schemeClr val="tx1"/>
                </a:solidFill>
                <a:latin typeface="Arial" pitchFamily="84" charset="0"/>
                <a:ea typeface="Arial" pitchFamily="84" charset="0"/>
                <a:cs typeface="Arial" pitchFamily="84" charset="0"/>
              </a:rPr>
            </a:br>
            <a:r>
              <a:rPr lang="en-GB" sz="2000" smtClean="0">
                <a:solidFill>
                  <a:schemeClr val="tx1"/>
                </a:solidFill>
                <a:latin typeface="Arial" pitchFamily="84" charset="0"/>
                <a:ea typeface="Arial" pitchFamily="84" charset="0"/>
                <a:cs typeface="Arial" pitchFamily="84" charset="0"/>
              </a:rPr>
              <a:t>School of Biological Sciences</a:t>
            </a:r>
            <a:br>
              <a:rPr lang="en-GB" sz="2000" smtClean="0">
                <a:solidFill>
                  <a:schemeClr val="tx1"/>
                </a:solidFill>
                <a:latin typeface="Arial" pitchFamily="84" charset="0"/>
                <a:ea typeface="Arial" pitchFamily="84" charset="0"/>
                <a:cs typeface="Arial" pitchFamily="84" charset="0"/>
              </a:rPr>
            </a:br>
            <a:r>
              <a:rPr lang="en-GB" sz="2000" smtClean="0">
                <a:solidFill>
                  <a:schemeClr val="tx1"/>
                </a:solidFill>
                <a:latin typeface="Arial" pitchFamily="84" charset="0"/>
                <a:ea typeface="Arial" pitchFamily="84" charset="0"/>
                <a:cs typeface="Arial" pitchFamily="84" charset="0"/>
              </a:rPr>
              <a:t>University of Bristol</a:t>
            </a:r>
            <a:endParaRPr lang="en-GB" sz="2400" smtClean="0">
              <a:solidFill>
                <a:schemeClr val="tx1"/>
              </a:solidFill>
              <a:latin typeface="Arial" pitchFamily="84" charset="0"/>
              <a:ea typeface="Arial" pitchFamily="84" charset="0"/>
              <a:cs typeface="Arial" pitchFamily="84" charset="0"/>
            </a:endParaRPr>
          </a:p>
        </p:txBody>
      </p:sp>
      <p:pic>
        <p:nvPicPr>
          <p:cNvPr id="14339" name="Picture 4" descr="logo-ltr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2138" y="361950"/>
            <a:ext cx="2879725" cy="83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3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118225"/>
            <a:ext cx="5018088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3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57800" y="6118225"/>
            <a:ext cx="3744913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24" descr="Simpson Biol Letts Front Cover image by Wittenrich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4800" y="3124200"/>
            <a:ext cx="156527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5" descr="offshore-windfarm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667000" y="4724400"/>
            <a:ext cx="1295400" cy="97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Picture 6" descr="cargo-ship-pollution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029200" y="4724400"/>
            <a:ext cx="1295400" cy="96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5" name="Picture 2"/>
          <p:cNvPicPr>
            <a:picLocks noChangeAspect="1" noChangeArrowheads="1"/>
          </p:cNvPicPr>
          <p:nvPr/>
        </p:nvPicPr>
        <p:blipFill>
          <a:blip r:embed="rId9"/>
          <a:srcRect l="630" b="23419"/>
          <a:stretch>
            <a:fillRect/>
          </a:stretch>
        </p:blipFill>
        <p:spPr bwMode="auto">
          <a:xfrm>
            <a:off x="152400" y="76200"/>
            <a:ext cx="2714625" cy="141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6" name="Picture 2" descr="http://www.animalpicturesarchive.com/ArchOLD-4/1126855417-m.jpg"/>
          <p:cNvPicPr>
            <a:picLocks noChangeAspect="1" noChangeArrowheads="1"/>
          </p:cNvPicPr>
          <p:nvPr/>
        </p:nvPicPr>
        <p:blipFill>
          <a:blip r:embed="rId10"/>
          <a:srcRect l="28572" b="23589"/>
          <a:stretch>
            <a:fillRect/>
          </a:stretch>
        </p:blipFill>
        <p:spPr bwMode="auto">
          <a:xfrm>
            <a:off x="7315200" y="3124200"/>
            <a:ext cx="152400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0" name="Picture 2" descr="http://www.seaweb.org/otherfiles/GlobalShippingImpactsHalpernetal..jpeg"/>
          <p:cNvPicPr>
            <a:picLocks noChangeAspect="1" noChangeArrowheads="1"/>
          </p:cNvPicPr>
          <p:nvPr/>
        </p:nvPicPr>
        <p:blipFill>
          <a:blip r:embed="rId11"/>
          <a:srcRect l="2980" t="19675" r="3467" b="20091"/>
          <a:stretch>
            <a:fillRect/>
          </a:stretch>
        </p:blipFill>
        <p:spPr bwMode="auto">
          <a:xfrm>
            <a:off x="6248400" y="65088"/>
            <a:ext cx="2724150" cy="1382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4"/>
          <p:cNvPicPr>
            <a:picLocks noChangeAspect="1" noChangeArrowheads="1"/>
          </p:cNvPicPr>
          <p:nvPr/>
        </p:nvPicPr>
        <p:blipFill>
          <a:blip r:embed="rId3"/>
          <a:srcRect l="827" t="827" r="1569" b="1561"/>
          <a:stretch>
            <a:fillRect/>
          </a:stretch>
        </p:blipFill>
        <p:spPr bwMode="auto">
          <a:xfrm>
            <a:off x="0" y="0"/>
            <a:ext cx="9144000" cy="686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188913"/>
            <a:ext cx="8229600" cy="633412"/>
          </a:xfrm>
        </p:spPr>
        <p:txBody>
          <a:bodyPr/>
          <a:lstStyle/>
          <a:p>
            <a:pPr eaLnBrk="1" hangingPunct="1"/>
            <a:r>
              <a:rPr lang="en-GB" sz="2800" smtClean="0">
                <a:solidFill>
                  <a:schemeClr val="bg1"/>
                </a:solidFill>
                <a:latin typeface="Arial" pitchFamily="84" charset="0"/>
                <a:ea typeface="Arial" pitchFamily="84" charset="0"/>
                <a:cs typeface="Arial" pitchFamily="84" charset="0"/>
              </a:rPr>
              <a:t>Reefs are noisy places</a:t>
            </a:r>
            <a:endParaRPr lang="en-GB" sz="2800" smtClean="0">
              <a:latin typeface="Arial" pitchFamily="84" charset="0"/>
              <a:ea typeface="Arial" pitchFamily="84" charset="0"/>
              <a:cs typeface="Arial" pitchFamily="84" charset="0"/>
            </a:endParaRPr>
          </a:p>
        </p:txBody>
      </p:sp>
      <p:grpSp>
        <p:nvGrpSpPr>
          <p:cNvPr id="16387" name="Group 1027"/>
          <p:cNvGrpSpPr>
            <a:grpSpLocks/>
          </p:cNvGrpSpPr>
          <p:nvPr/>
        </p:nvGrpSpPr>
        <p:grpSpPr bwMode="auto">
          <a:xfrm>
            <a:off x="6732588" y="1125538"/>
            <a:ext cx="1800225" cy="1350962"/>
            <a:chOff x="4241" y="709"/>
            <a:chExt cx="1134" cy="851"/>
          </a:xfrm>
        </p:grpSpPr>
        <p:pic>
          <p:nvPicPr>
            <p:cNvPr id="16405" name="Picture 1028" descr="DSC00806"/>
            <p:cNvPicPr>
              <a:picLocks noChangeAspect="1" noChangeArrowheads="1"/>
            </p:cNvPicPr>
            <p:nvPr/>
          </p:nvPicPr>
          <p:blipFill>
            <a:blip r:embed="rId4">
              <a:lum bright="20000" contrast="20000"/>
            </a:blip>
            <a:srcRect/>
            <a:stretch>
              <a:fillRect/>
            </a:stretch>
          </p:blipFill>
          <p:spPr bwMode="auto">
            <a:xfrm>
              <a:off x="4241" y="709"/>
              <a:ext cx="1134" cy="8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406" name="Text Box 1029"/>
            <p:cNvSpPr txBox="1">
              <a:spLocks noChangeArrowheads="1"/>
            </p:cNvSpPr>
            <p:nvPr/>
          </p:nvSpPr>
          <p:spPr bwMode="auto">
            <a:xfrm>
              <a:off x="4377" y="1298"/>
              <a:ext cx="86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GB" sz="2000"/>
                <a:t>rain</a:t>
              </a:r>
            </a:p>
          </p:txBody>
        </p:sp>
      </p:grpSp>
      <p:grpSp>
        <p:nvGrpSpPr>
          <p:cNvPr id="16390" name="Group 1030"/>
          <p:cNvGrpSpPr>
            <a:grpSpLocks/>
          </p:cNvGrpSpPr>
          <p:nvPr/>
        </p:nvGrpSpPr>
        <p:grpSpPr bwMode="auto">
          <a:xfrm>
            <a:off x="539750" y="3068638"/>
            <a:ext cx="2303463" cy="3357562"/>
            <a:chOff x="340" y="1933"/>
            <a:chExt cx="1451" cy="2115"/>
          </a:xfrm>
        </p:grpSpPr>
        <p:pic>
          <p:nvPicPr>
            <p:cNvPr id="16402" name="Picture 1031" descr="lobster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40" y="1933"/>
              <a:ext cx="1451" cy="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03" name="Picture 1032" descr="DSC02152"/>
            <p:cNvPicPr>
              <a:picLocks noChangeAspect="1" noChangeArrowheads="1"/>
            </p:cNvPicPr>
            <p:nvPr/>
          </p:nvPicPr>
          <p:blipFill>
            <a:blip r:embed="rId6">
              <a:lum bright="-40000" contrast="60000"/>
            </a:blip>
            <a:srcRect/>
            <a:stretch>
              <a:fillRect/>
            </a:stretch>
          </p:blipFill>
          <p:spPr bwMode="auto">
            <a:xfrm>
              <a:off x="340" y="2993"/>
              <a:ext cx="1451" cy="1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" name="Text Box 1033"/>
            <p:cNvSpPr txBox="1">
              <a:spLocks noChangeArrowheads="1"/>
            </p:cNvSpPr>
            <p:nvPr/>
          </p:nvSpPr>
          <p:spPr bwMode="auto">
            <a:xfrm>
              <a:off x="340" y="2750"/>
              <a:ext cx="1451" cy="25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sz="2000"/>
                <a:t>other invertebrates</a:t>
              </a:r>
            </a:p>
          </p:txBody>
        </p:sp>
      </p:grpSp>
      <p:grpSp>
        <p:nvGrpSpPr>
          <p:cNvPr id="16394" name="Group 1034"/>
          <p:cNvGrpSpPr>
            <a:grpSpLocks/>
          </p:cNvGrpSpPr>
          <p:nvPr/>
        </p:nvGrpSpPr>
        <p:grpSpPr bwMode="auto">
          <a:xfrm>
            <a:off x="6588125" y="2636838"/>
            <a:ext cx="2555875" cy="1782762"/>
            <a:chOff x="4150" y="1661"/>
            <a:chExt cx="1610" cy="1123"/>
          </a:xfrm>
        </p:grpSpPr>
        <p:pic>
          <p:nvPicPr>
            <p:cNvPr id="3" name="Picture 1035" descr="big-wave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150" y="1661"/>
              <a:ext cx="1497" cy="11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401" name="Text Box 1036"/>
            <p:cNvSpPr txBox="1">
              <a:spLocks noChangeArrowheads="1"/>
            </p:cNvSpPr>
            <p:nvPr/>
          </p:nvSpPr>
          <p:spPr bwMode="auto">
            <a:xfrm>
              <a:off x="4672" y="2523"/>
              <a:ext cx="108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GB" sz="2000">
                  <a:solidFill>
                    <a:srgbClr val="FFCC00"/>
                  </a:solidFill>
                </a:rPr>
                <a:t>waves</a:t>
              </a:r>
            </a:p>
          </p:txBody>
        </p:sp>
      </p:grpSp>
      <p:grpSp>
        <p:nvGrpSpPr>
          <p:cNvPr id="16397" name="Group 1037"/>
          <p:cNvGrpSpPr>
            <a:grpSpLocks/>
          </p:cNvGrpSpPr>
          <p:nvPr/>
        </p:nvGrpSpPr>
        <p:grpSpPr bwMode="auto">
          <a:xfrm>
            <a:off x="6324600" y="4419600"/>
            <a:ext cx="2665413" cy="1666875"/>
            <a:chOff x="3969" y="2795"/>
            <a:chExt cx="1679" cy="1050"/>
          </a:xfrm>
        </p:grpSpPr>
        <p:pic>
          <p:nvPicPr>
            <p:cNvPr id="16398" name="Picture 1038" descr="stormbaywinds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4105" y="2840"/>
              <a:ext cx="1510" cy="10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399" name="Text Box 1039"/>
            <p:cNvSpPr txBox="1">
              <a:spLocks noChangeArrowheads="1"/>
            </p:cNvSpPr>
            <p:nvPr/>
          </p:nvSpPr>
          <p:spPr bwMode="auto">
            <a:xfrm>
              <a:off x="3969" y="2795"/>
              <a:ext cx="167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GB" sz="1800"/>
                <a:t>wind and water sheer</a:t>
              </a:r>
            </a:p>
          </p:txBody>
        </p:sp>
      </p:grpSp>
      <p:grpSp>
        <p:nvGrpSpPr>
          <p:cNvPr id="16400" name="Group 1040"/>
          <p:cNvGrpSpPr>
            <a:grpSpLocks/>
          </p:cNvGrpSpPr>
          <p:nvPr/>
        </p:nvGrpSpPr>
        <p:grpSpPr bwMode="auto">
          <a:xfrm>
            <a:off x="3581400" y="1143000"/>
            <a:ext cx="2592388" cy="4824413"/>
            <a:chOff x="2256" y="720"/>
            <a:chExt cx="1633" cy="3039"/>
          </a:xfrm>
        </p:grpSpPr>
        <p:pic>
          <p:nvPicPr>
            <p:cNvPr id="16395" name="Picture 1041" descr="snapping 2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2256" y="720"/>
              <a:ext cx="1633" cy="16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96" name="Picture 1042" descr="snapping video"/>
            <p:cNvPicPr>
              <a:picLocks noChangeAspect="1" noChangeArrowheads="1" noCrop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2392" y="2398"/>
              <a:ext cx="1361" cy="13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Text Box 1043"/>
            <p:cNvSpPr txBox="1">
              <a:spLocks noChangeArrowheads="1"/>
            </p:cNvSpPr>
            <p:nvPr/>
          </p:nvSpPr>
          <p:spPr bwMode="auto">
            <a:xfrm>
              <a:off x="2437" y="2398"/>
              <a:ext cx="1316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GB" sz="1600"/>
                <a:t>Versluis et al. 2000 Science</a:t>
              </a:r>
            </a:p>
          </p:txBody>
        </p:sp>
      </p:grpSp>
      <p:grpSp>
        <p:nvGrpSpPr>
          <p:cNvPr id="16404" name="Group 1044"/>
          <p:cNvGrpSpPr>
            <a:grpSpLocks/>
          </p:cNvGrpSpPr>
          <p:nvPr/>
        </p:nvGrpSpPr>
        <p:grpSpPr bwMode="auto">
          <a:xfrm>
            <a:off x="304800" y="990600"/>
            <a:ext cx="2879725" cy="1908175"/>
            <a:chOff x="192" y="624"/>
            <a:chExt cx="1814" cy="1202"/>
          </a:xfrm>
        </p:grpSpPr>
        <p:pic>
          <p:nvPicPr>
            <p:cNvPr id="16393" name="Picture 1045" descr="Longspine squirrelfish conflict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192" y="624"/>
              <a:ext cx="1814" cy="1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Text Box 1046"/>
            <p:cNvSpPr txBox="1">
              <a:spLocks noChangeArrowheads="1"/>
            </p:cNvSpPr>
            <p:nvPr/>
          </p:nvSpPr>
          <p:spPr bwMode="auto">
            <a:xfrm>
              <a:off x="736" y="1576"/>
              <a:ext cx="77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GB" sz="2000"/>
                <a:t>fish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188913"/>
            <a:ext cx="8229600" cy="633412"/>
          </a:xfrm>
        </p:spPr>
        <p:txBody>
          <a:bodyPr/>
          <a:lstStyle/>
          <a:p>
            <a:pPr eaLnBrk="1" hangingPunct="1"/>
            <a:r>
              <a:rPr lang="en-GB" sz="2800" smtClean="0">
                <a:latin typeface="Arial" pitchFamily="84" charset="0"/>
                <a:ea typeface="Arial" pitchFamily="84" charset="0"/>
                <a:cs typeface="Arial" pitchFamily="84" charset="0"/>
              </a:rPr>
              <a:t>Larval reef fish use reef noise for orientation</a:t>
            </a:r>
          </a:p>
        </p:txBody>
      </p:sp>
      <p:grpSp>
        <p:nvGrpSpPr>
          <p:cNvPr id="18588" name="Group 1180"/>
          <p:cNvGrpSpPr>
            <a:grpSpLocks/>
          </p:cNvGrpSpPr>
          <p:nvPr/>
        </p:nvGrpSpPr>
        <p:grpSpPr bwMode="auto">
          <a:xfrm>
            <a:off x="457200" y="838200"/>
            <a:ext cx="8534400" cy="3200400"/>
            <a:chOff x="288" y="528"/>
            <a:chExt cx="5376" cy="2016"/>
          </a:xfrm>
        </p:grpSpPr>
        <p:grpSp>
          <p:nvGrpSpPr>
            <p:cNvPr id="18576" name="Group 8"/>
            <p:cNvGrpSpPr>
              <a:grpSpLocks/>
            </p:cNvGrpSpPr>
            <p:nvPr/>
          </p:nvGrpSpPr>
          <p:grpSpPr bwMode="auto">
            <a:xfrm>
              <a:off x="2736" y="1043"/>
              <a:ext cx="2804" cy="1501"/>
              <a:chOff x="431" y="119"/>
              <a:chExt cx="2685" cy="1629"/>
            </a:xfrm>
          </p:grpSpPr>
          <p:pic>
            <p:nvPicPr>
              <p:cNvPr id="18579" name="Picture 9"/>
              <p:cNvPicPr>
                <a:picLocks noChangeAspect="1" noChangeArrowheads="1"/>
              </p:cNvPicPr>
              <p:nvPr/>
            </p:nvPicPr>
            <mc:AlternateContent xmlns:mc="http://schemas.openxmlformats.org/markup-compatibility/2006">
              <mc:Choice xmlns:ma="http://schemas.microsoft.com/office/mac/drawingml/2008/main" xmlns:mv="urn:schemas-microsoft-com:mac:vml" xmlns="" Requires="ma">
                <p:blipFill>
                  <a:blip r:embed="rId3"/>
                  <a:srcRect/>
                  <a:stretch>
                    <a:fillRect/>
                  </a:stretch>
                </p:blipFill>
              </mc:Choice>
              <mc:Fallback>
                <p:blipFill>
                  <a:blip r:embed="rId4"/>
                  <a:srcRect/>
                  <a:stretch>
                    <a:fillRect/>
                  </a:stretch>
                </p:blipFill>
              </mc:Fallback>
            </mc:AlternateContent>
            <p:spPr bwMode="auto">
              <a:xfrm>
                <a:off x="431" y="119"/>
                <a:ext cx="2685" cy="16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580" name="Picture 10" descr="light trap in water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1943" y="406"/>
                <a:ext cx="469" cy="62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</p:grpSp>
        <p:pic>
          <p:nvPicPr>
            <p:cNvPr id="18577" name="Picture 191" descr="P1010003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88" y="559"/>
              <a:ext cx="2215" cy="1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578" name="Text Box 1176"/>
            <p:cNvSpPr txBox="1">
              <a:spLocks noChangeArrowheads="1"/>
            </p:cNvSpPr>
            <p:nvPr/>
          </p:nvSpPr>
          <p:spPr bwMode="auto">
            <a:xfrm>
              <a:off x="2592" y="528"/>
              <a:ext cx="3072" cy="4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1800"/>
                <a:t>Simpson et al. 2004 </a:t>
              </a:r>
              <a:r>
                <a:rPr lang="en-GB" sz="1800" i="1"/>
                <a:t>Mar Ecol Prog Ser</a:t>
              </a:r>
            </a:p>
            <a:p>
              <a:pPr>
                <a:spcBef>
                  <a:spcPct val="50000"/>
                </a:spcBef>
              </a:pPr>
              <a:r>
                <a:rPr lang="en-GB" sz="1800"/>
                <a:t>10 families of reef fish attracted by reef noise</a:t>
              </a:r>
            </a:p>
          </p:txBody>
        </p:sp>
      </p:grpSp>
      <p:grpSp>
        <p:nvGrpSpPr>
          <p:cNvPr id="18589" name="Group 1181"/>
          <p:cNvGrpSpPr>
            <a:grpSpLocks/>
          </p:cNvGrpSpPr>
          <p:nvPr/>
        </p:nvGrpSpPr>
        <p:grpSpPr bwMode="auto">
          <a:xfrm>
            <a:off x="152400" y="3733800"/>
            <a:ext cx="8323263" cy="2946400"/>
            <a:chOff x="96" y="2352"/>
            <a:chExt cx="5243" cy="1856"/>
          </a:xfrm>
        </p:grpSpPr>
        <p:pic>
          <p:nvPicPr>
            <p:cNvPr id="18438" name="Picture 15" descr="Clearing the patch reef"/>
            <p:cNvPicPr>
              <a:picLocks noChangeAspect="1" noChangeArrowheads="1"/>
            </p:cNvPicPr>
            <p:nvPr/>
          </p:nvPicPr>
          <p:blipFill>
            <a:blip r:embed="rId7">
              <a:lum contrast="40000"/>
            </a:blip>
            <a:srcRect/>
            <a:stretch>
              <a:fillRect/>
            </a:stretch>
          </p:blipFill>
          <p:spPr bwMode="auto">
            <a:xfrm>
              <a:off x="3648" y="2604"/>
              <a:ext cx="1691" cy="16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8439" name="Group 194"/>
            <p:cNvGrpSpPr>
              <a:grpSpLocks/>
            </p:cNvGrpSpPr>
            <p:nvPr/>
          </p:nvGrpSpPr>
          <p:grpSpPr bwMode="auto">
            <a:xfrm>
              <a:off x="96" y="2917"/>
              <a:ext cx="3396" cy="1222"/>
              <a:chOff x="96" y="2917"/>
              <a:chExt cx="3396" cy="1222"/>
            </a:xfrm>
          </p:grpSpPr>
          <p:sp>
            <p:nvSpPr>
              <p:cNvPr id="18441" name="Freeform 69"/>
              <p:cNvSpPr>
                <a:spLocks/>
              </p:cNvSpPr>
              <p:nvPr/>
            </p:nvSpPr>
            <p:spPr bwMode="auto">
              <a:xfrm>
                <a:off x="636" y="3170"/>
                <a:ext cx="178" cy="44"/>
              </a:xfrm>
              <a:custGeom>
                <a:avLst/>
                <a:gdLst>
                  <a:gd name="T0" fmla="*/ 0 w 207"/>
                  <a:gd name="T1" fmla="*/ 0 h 52"/>
                  <a:gd name="T2" fmla="*/ 16 w 207"/>
                  <a:gd name="T3" fmla="*/ 16 h 52"/>
                  <a:gd name="T4" fmla="*/ 24 w 207"/>
                  <a:gd name="T5" fmla="*/ 24 h 52"/>
                  <a:gd name="T6" fmla="*/ 33 w 207"/>
                  <a:gd name="T7" fmla="*/ 30 h 52"/>
                  <a:gd name="T8" fmla="*/ 41 w 207"/>
                  <a:gd name="T9" fmla="*/ 36 h 52"/>
                  <a:gd name="T10" fmla="*/ 51 w 207"/>
                  <a:gd name="T11" fmla="*/ 40 h 52"/>
                  <a:gd name="T12" fmla="*/ 60 w 207"/>
                  <a:gd name="T13" fmla="*/ 43 h 52"/>
                  <a:gd name="T14" fmla="*/ 71 w 207"/>
                  <a:gd name="T15" fmla="*/ 44 h 52"/>
                  <a:gd name="T16" fmla="*/ 84 w 207"/>
                  <a:gd name="T17" fmla="*/ 41 h 52"/>
                  <a:gd name="T18" fmla="*/ 98 w 207"/>
                  <a:gd name="T19" fmla="*/ 38 h 52"/>
                  <a:gd name="T20" fmla="*/ 114 w 207"/>
                  <a:gd name="T21" fmla="*/ 32 h 52"/>
                  <a:gd name="T22" fmla="*/ 129 w 207"/>
                  <a:gd name="T23" fmla="*/ 25 h 52"/>
                  <a:gd name="T24" fmla="*/ 144 w 207"/>
                  <a:gd name="T25" fmla="*/ 17 h 52"/>
                  <a:gd name="T26" fmla="*/ 158 w 207"/>
                  <a:gd name="T27" fmla="*/ 10 h 52"/>
                  <a:gd name="T28" fmla="*/ 169 w 207"/>
                  <a:gd name="T29" fmla="*/ 4 h 52"/>
                  <a:gd name="T30" fmla="*/ 178 w 207"/>
                  <a:gd name="T31" fmla="*/ 0 h 52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07"/>
                  <a:gd name="T49" fmla="*/ 0 h 52"/>
                  <a:gd name="T50" fmla="*/ 207 w 207"/>
                  <a:gd name="T51" fmla="*/ 52 h 52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07" h="52">
                    <a:moveTo>
                      <a:pt x="0" y="0"/>
                    </a:moveTo>
                    <a:lnTo>
                      <a:pt x="19" y="19"/>
                    </a:lnTo>
                    <a:lnTo>
                      <a:pt x="28" y="28"/>
                    </a:lnTo>
                    <a:lnTo>
                      <a:pt x="38" y="36"/>
                    </a:lnTo>
                    <a:lnTo>
                      <a:pt x="48" y="43"/>
                    </a:lnTo>
                    <a:lnTo>
                      <a:pt x="59" y="47"/>
                    </a:lnTo>
                    <a:lnTo>
                      <a:pt x="70" y="51"/>
                    </a:lnTo>
                    <a:lnTo>
                      <a:pt x="83" y="52"/>
                    </a:lnTo>
                    <a:lnTo>
                      <a:pt x="98" y="49"/>
                    </a:lnTo>
                    <a:lnTo>
                      <a:pt x="114" y="45"/>
                    </a:lnTo>
                    <a:lnTo>
                      <a:pt x="132" y="38"/>
                    </a:lnTo>
                    <a:lnTo>
                      <a:pt x="150" y="29"/>
                    </a:lnTo>
                    <a:lnTo>
                      <a:pt x="168" y="20"/>
                    </a:lnTo>
                    <a:lnTo>
                      <a:pt x="184" y="12"/>
                    </a:lnTo>
                    <a:lnTo>
                      <a:pt x="196" y="5"/>
                    </a:lnTo>
                    <a:lnTo>
                      <a:pt x="207" y="0"/>
                    </a:lnTo>
                  </a:path>
                </a:pathLst>
              </a:custGeom>
              <a:solidFill>
                <a:schemeClr val="bg1"/>
              </a:solidFill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442" name="Freeform 19"/>
              <p:cNvSpPr>
                <a:spLocks/>
              </p:cNvSpPr>
              <p:nvPr/>
            </p:nvSpPr>
            <p:spPr bwMode="auto">
              <a:xfrm>
                <a:off x="1118" y="3564"/>
                <a:ext cx="356" cy="176"/>
              </a:xfrm>
              <a:custGeom>
                <a:avLst/>
                <a:gdLst>
                  <a:gd name="T0" fmla="*/ 0 w 413"/>
                  <a:gd name="T1" fmla="*/ 88 h 207"/>
                  <a:gd name="T2" fmla="*/ 72 w 413"/>
                  <a:gd name="T3" fmla="*/ 176 h 207"/>
                  <a:gd name="T4" fmla="*/ 72 w 413"/>
                  <a:gd name="T5" fmla="*/ 132 h 207"/>
                  <a:gd name="T6" fmla="*/ 284 w 413"/>
                  <a:gd name="T7" fmla="*/ 132 h 207"/>
                  <a:gd name="T8" fmla="*/ 284 w 413"/>
                  <a:gd name="T9" fmla="*/ 176 h 207"/>
                  <a:gd name="T10" fmla="*/ 356 w 413"/>
                  <a:gd name="T11" fmla="*/ 88 h 207"/>
                  <a:gd name="T12" fmla="*/ 284 w 413"/>
                  <a:gd name="T13" fmla="*/ 0 h 207"/>
                  <a:gd name="T14" fmla="*/ 284 w 413"/>
                  <a:gd name="T15" fmla="*/ 44 h 207"/>
                  <a:gd name="T16" fmla="*/ 72 w 413"/>
                  <a:gd name="T17" fmla="*/ 44 h 207"/>
                  <a:gd name="T18" fmla="*/ 72 w 413"/>
                  <a:gd name="T19" fmla="*/ 0 h 207"/>
                  <a:gd name="T20" fmla="*/ 0 w 413"/>
                  <a:gd name="T21" fmla="*/ 88 h 20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13"/>
                  <a:gd name="T34" fmla="*/ 0 h 207"/>
                  <a:gd name="T35" fmla="*/ 413 w 413"/>
                  <a:gd name="T36" fmla="*/ 207 h 20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13" h="207">
                    <a:moveTo>
                      <a:pt x="0" y="103"/>
                    </a:moveTo>
                    <a:lnTo>
                      <a:pt x="83" y="207"/>
                    </a:lnTo>
                    <a:lnTo>
                      <a:pt x="83" y="155"/>
                    </a:lnTo>
                    <a:lnTo>
                      <a:pt x="330" y="155"/>
                    </a:lnTo>
                    <a:lnTo>
                      <a:pt x="330" y="207"/>
                    </a:lnTo>
                    <a:lnTo>
                      <a:pt x="413" y="103"/>
                    </a:lnTo>
                    <a:lnTo>
                      <a:pt x="330" y="0"/>
                    </a:lnTo>
                    <a:lnTo>
                      <a:pt x="330" y="52"/>
                    </a:lnTo>
                    <a:lnTo>
                      <a:pt x="83" y="52"/>
                    </a:lnTo>
                    <a:lnTo>
                      <a:pt x="83" y="0"/>
                    </a:lnTo>
                    <a:lnTo>
                      <a:pt x="0" y="103"/>
                    </a:lnTo>
                    <a:close/>
                  </a:path>
                </a:pathLst>
              </a:custGeom>
              <a:solidFill>
                <a:schemeClr val="bg1"/>
              </a:solidFill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443" name="Freeform 29"/>
              <p:cNvSpPr>
                <a:spLocks noChangeArrowheads="1"/>
              </p:cNvSpPr>
              <p:nvPr/>
            </p:nvSpPr>
            <p:spPr bwMode="auto">
              <a:xfrm>
                <a:off x="212" y="4133"/>
                <a:ext cx="2233" cy="1"/>
              </a:xfrm>
              <a:custGeom>
                <a:avLst/>
                <a:gdLst>
                  <a:gd name="T0" fmla="*/ 0 w 2233"/>
                  <a:gd name="T1" fmla="*/ 1 h 1"/>
                  <a:gd name="T2" fmla="*/ 2233 w 2233"/>
                  <a:gd name="T3" fmla="*/ 0 h 1"/>
                  <a:gd name="T4" fmla="*/ 0 60000 65536"/>
                  <a:gd name="T5" fmla="*/ 0 60000 65536"/>
                  <a:gd name="T6" fmla="*/ 0 w 2233"/>
                  <a:gd name="T7" fmla="*/ 0 h 1"/>
                  <a:gd name="T8" fmla="*/ 2233 w 2233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233" h="1">
                    <a:moveTo>
                      <a:pt x="0" y="1"/>
                    </a:moveTo>
                    <a:lnTo>
                      <a:pt x="2233" y="0"/>
                    </a:lnTo>
                  </a:path>
                </a:pathLst>
              </a:custGeom>
              <a:solidFill>
                <a:srgbClr val="FFFFFF"/>
              </a:solidFill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444" name="Line 30"/>
              <p:cNvSpPr>
                <a:spLocks noChangeShapeType="1"/>
              </p:cNvSpPr>
              <p:nvPr/>
            </p:nvSpPr>
            <p:spPr bwMode="auto">
              <a:xfrm flipV="1">
                <a:off x="257" y="3168"/>
                <a:ext cx="2191" cy="2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45" name="Freeform 34"/>
              <p:cNvSpPr>
                <a:spLocks/>
              </p:cNvSpPr>
              <p:nvPr/>
            </p:nvSpPr>
            <p:spPr bwMode="auto">
              <a:xfrm>
                <a:off x="479" y="3608"/>
                <a:ext cx="311" cy="99"/>
              </a:xfrm>
              <a:custGeom>
                <a:avLst/>
                <a:gdLst>
                  <a:gd name="T0" fmla="*/ 0 w 361"/>
                  <a:gd name="T1" fmla="*/ 0 h 116"/>
                  <a:gd name="T2" fmla="*/ 20 w 361"/>
                  <a:gd name="T3" fmla="*/ 27 h 116"/>
                  <a:gd name="T4" fmla="*/ 29 w 361"/>
                  <a:gd name="T5" fmla="*/ 40 h 116"/>
                  <a:gd name="T6" fmla="*/ 40 w 361"/>
                  <a:gd name="T7" fmla="*/ 52 h 116"/>
                  <a:gd name="T8" fmla="*/ 52 w 361"/>
                  <a:gd name="T9" fmla="*/ 63 h 116"/>
                  <a:gd name="T10" fmla="*/ 63 w 361"/>
                  <a:gd name="T11" fmla="*/ 73 h 116"/>
                  <a:gd name="T12" fmla="*/ 75 w 361"/>
                  <a:gd name="T13" fmla="*/ 81 h 116"/>
                  <a:gd name="T14" fmla="*/ 89 w 361"/>
                  <a:gd name="T15" fmla="*/ 88 h 116"/>
                  <a:gd name="T16" fmla="*/ 103 w 361"/>
                  <a:gd name="T17" fmla="*/ 93 h 116"/>
                  <a:gd name="T18" fmla="*/ 120 w 361"/>
                  <a:gd name="T19" fmla="*/ 96 h 116"/>
                  <a:gd name="T20" fmla="*/ 137 w 361"/>
                  <a:gd name="T21" fmla="*/ 99 h 116"/>
                  <a:gd name="T22" fmla="*/ 155 w 361"/>
                  <a:gd name="T23" fmla="*/ 99 h 116"/>
                  <a:gd name="T24" fmla="*/ 173 w 361"/>
                  <a:gd name="T25" fmla="*/ 99 h 116"/>
                  <a:gd name="T26" fmla="*/ 190 w 361"/>
                  <a:gd name="T27" fmla="*/ 96 h 116"/>
                  <a:gd name="T28" fmla="*/ 208 w 361"/>
                  <a:gd name="T29" fmla="*/ 93 h 116"/>
                  <a:gd name="T30" fmla="*/ 222 w 361"/>
                  <a:gd name="T31" fmla="*/ 88 h 116"/>
                  <a:gd name="T32" fmla="*/ 229 w 361"/>
                  <a:gd name="T33" fmla="*/ 85 h 116"/>
                  <a:gd name="T34" fmla="*/ 236 w 361"/>
                  <a:gd name="T35" fmla="*/ 80 h 116"/>
                  <a:gd name="T36" fmla="*/ 250 w 361"/>
                  <a:gd name="T37" fmla="*/ 70 h 116"/>
                  <a:gd name="T38" fmla="*/ 263 w 361"/>
                  <a:gd name="T39" fmla="*/ 57 h 116"/>
                  <a:gd name="T40" fmla="*/ 275 w 361"/>
                  <a:gd name="T41" fmla="*/ 44 h 116"/>
                  <a:gd name="T42" fmla="*/ 286 w 361"/>
                  <a:gd name="T43" fmla="*/ 30 h 116"/>
                  <a:gd name="T44" fmla="*/ 296 w 361"/>
                  <a:gd name="T45" fmla="*/ 17 h 116"/>
                  <a:gd name="T46" fmla="*/ 304 w 361"/>
                  <a:gd name="T47" fmla="*/ 8 h 116"/>
                  <a:gd name="T48" fmla="*/ 308 w 361"/>
                  <a:gd name="T49" fmla="*/ 3 h 116"/>
                  <a:gd name="T50" fmla="*/ 311 w 361"/>
                  <a:gd name="T51" fmla="*/ 0 h 11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361"/>
                  <a:gd name="T79" fmla="*/ 0 h 116"/>
                  <a:gd name="T80" fmla="*/ 361 w 361"/>
                  <a:gd name="T81" fmla="*/ 116 h 11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361" h="116">
                    <a:moveTo>
                      <a:pt x="0" y="0"/>
                    </a:moveTo>
                    <a:lnTo>
                      <a:pt x="23" y="32"/>
                    </a:lnTo>
                    <a:lnTo>
                      <a:pt x="34" y="47"/>
                    </a:lnTo>
                    <a:lnTo>
                      <a:pt x="47" y="61"/>
                    </a:lnTo>
                    <a:lnTo>
                      <a:pt x="60" y="74"/>
                    </a:lnTo>
                    <a:lnTo>
                      <a:pt x="73" y="86"/>
                    </a:lnTo>
                    <a:lnTo>
                      <a:pt x="87" y="95"/>
                    </a:lnTo>
                    <a:lnTo>
                      <a:pt x="103" y="103"/>
                    </a:lnTo>
                    <a:lnTo>
                      <a:pt x="120" y="109"/>
                    </a:lnTo>
                    <a:lnTo>
                      <a:pt x="139" y="112"/>
                    </a:lnTo>
                    <a:lnTo>
                      <a:pt x="159" y="116"/>
                    </a:lnTo>
                    <a:lnTo>
                      <a:pt x="180" y="116"/>
                    </a:lnTo>
                    <a:lnTo>
                      <a:pt x="201" y="116"/>
                    </a:lnTo>
                    <a:lnTo>
                      <a:pt x="221" y="112"/>
                    </a:lnTo>
                    <a:lnTo>
                      <a:pt x="241" y="109"/>
                    </a:lnTo>
                    <a:lnTo>
                      <a:pt x="258" y="103"/>
                    </a:lnTo>
                    <a:lnTo>
                      <a:pt x="266" y="100"/>
                    </a:lnTo>
                    <a:lnTo>
                      <a:pt x="274" y="94"/>
                    </a:lnTo>
                    <a:lnTo>
                      <a:pt x="290" y="82"/>
                    </a:lnTo>
                    <a:lnTo>
                      <a:pt x="305" y="67"/>
                    </a:lnTo>
                    <a:lnTo>
                      <a:pt x="319" y="51"/>
                    </a:lnTo>
                    <a:lnTo>
                      <a:pt x="332" y="35"/>
                    </a:lnTo>
                    <a:lnTo>
                      <a:pt x="344" y="20"/>
                    </a:lnTo>
                    <a:lnTo>
                      <a:pt x="353" y="9"/>
                    </a:lnTo>
                    <a:lnTo>
                      <a:pt x="358" y="3"/>
                    </a:lnTo>
                    <a:lnTo>
                      <a:pt x="361" y="0"/>
                    </a:lnTo>
                  </a:path>
                </a:pathLst>
              </a:custGeom>
              <a:solidFill>
                <a:schemeClr val="bg1"/>
              </a:solidFill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446" name="Freeform 35"/>
              <p:cNvSpPr>
                <a:spLocks/>
              </p:cNvSpPr>
              <p:nvPr/>
            </p:nvSpPr>
            <p:spPr bwMode="auto">
              <a:xfrm>
                <a:off x="479" y="3564"/>
                <a:ext cx="311" cy="99"/>
              </a:xfrm>
              <a:custGeom>
                <a:avLst/>
                <a:gdLst>
                  <a:gd name="T0" fmla="*/ 0 w 361"/>
                  <a:gd name="T1" fmla="*/ 0 h 116"/>
                  <a:gd name="T2" fmla="*/ 20 w 361"/>
                  <a:gd name="T3" fmla="*/ 27 h 116"/>
                  <a:gd name="T4" fmla="*/ 29 w 361"/>
                  <a:gd name="T5" fmla="*/ 40 h 116"/>
                  <a:gd name="T6" fmla="*/ 40 w 361"/>
                  <a:gd name="T7" fmla="*/ 52 h 116"/>
                  <a:gd name="T8" fmla="*/ 52 w 361"/>
                  <a:gd name="T9" fmla="*/ 64 h 116"/>
                  <a:gd name="T10" fmla="*/ 63 w 361"/>
                  <a:gd name="T11" fmla="*/ 73 h 116"/>
                  <a:gd name="T12" fmla="*/ 75 w 361"/>
                  <a:gd name="T13" fmla="*/ 81 h 116"/>
                  <a:gd name="T14" fmla="*/ 89 w 361"/>
                  <a:gd name="T15" fmla="*/ 88 h 116"/>
                  <a:gd name="T16" fmla="*/ 103 w 361"/>
                  <a:gd name="T17" fmla="*/ 93 h 116"/>
                  <a:gd name="T18" fmla="*/ 120 w 361"/>
                  <a:gd name="T19" fmla="*/ 96 h 116"/>
                  <a:gd name="T20" fmla="*/ 137 w 361"/>
                  <a:gd name="T21" fmla="*/ 99 h 116"/>
                  <a:gd name="T22" fmla="*/ 155 w 361"/>
                  <a:gd name="T23" fmla="*/ 99 h 116"/>
                  <a:gd name="T24" fmla="*/ 173 w 361"/>
                  <a:gd name="T25" fmla="*/ 99 h 116"/>
                  <a:gd name="T26" fmla="*/ 190 w 361"/>
                  <a:gd name="T27" fmla="*/ 96 h 116"/>
                  <a:gd name="T28" fmla="*/ 208 w 361"/>
                  <a:gd name="T29" fmla="*/ 93 h 116"/>
                  <a:gd name="T30" fmla="*/ 222 w 361"/>
                  <a:gd name="T31" fmla="*/ 88 h 116"/>
                  <a:gd name="T32" fmla="*/ 229 w 361"/>
                  <a:gd name="T33" fmla="*/ 85 h 116"/>
                  <a:gd name="T34" fmla="*/ 236 w 361"/>
                  <a:gd name="T35" fmla="*/ 80 h 116"/>
                  <a:gd name="T36" fmla="*/ 250 w 361"/>
                  <a:gd name="T37" fmla="*/ 71 h 116"/>
                  <a:gd name="T38" fmla="*/ 263 w 361"/>
                  <a:gd name="T39" fmla="*/ 58 h 116"/>
                  <a:gd name="T40" fmla="*/ 275 w 361"/>
                  <a:gd name="T41" fmla="*/ 44 h 116"/>
                  <a:gd name="T42" fmla="*/ 286 w 361"/>
                  <a:gd name="T43" fmla="*/ 31 h 116"/>
                  <a:gd name="T44" fmla="*/ 296 w 361"/>
                  <a:gd name="T45" fmla="*/ 18 h 116"/>
                  <a:gd name="T46" fmla="*/ 304 w 361"/>
                  <a:gd name="T47" fmla="*/ 8 h 116"/>
                  <a:gd name="T48" fmla="*/ 308 w 361"/>
                  <a:gd name="T49" fmla="*/ 3 h 116"/>
                  <a:gd name="T50" fmla="*/ 311 w 361"/>
                  <a:gd name="T51" fmla="*/ 0 h 11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361"/>
                  <a:gd name="T79" fmla="*/ 0 h 116"/>
                  <a:gd name="T80" fmla="*/ 361 w 361"/>
                  <a:gd name="T81" fmla="*/ 116 h 11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361" h="116">
                    <a:moveTo>
                      <a:pt x="0" y="0"/>
                    </a:moveTo>
                    <a:lnTo>
                      <a:pt x="23" y="32"/>
                    </a:lnTo>
                    <a:lnTo>
                      <a:pt x="34" y="47"/>
                    </a:lnTo>
                    <a:lnTo>
                      <a:pt x="47" y="61"/>
                    </a:lnTo>
                    <a:lnTo>
                      <a:pt x="60" y="75"/>
                    </a:lnTo>
                    <a:lnTo>
                      <a:pt x="73" y="86"/>
                    </a:lnTo>
                    <a:lnTo>
                      <a:pt x="87" y="95"/>
                    </a:lnTo>
                    <a:lnTo>
                      <a:pt x="103" y="103"/>
                    </a:lnTo>
                    <a:lnTo>
                      <a:pt x="120" y="109"/>
                    </a:lnTo>
                    <a:lnTo>
                      <a:pt x="139" y="113"/>
                    </a:lnTo>
                    <a:lnTo>
                      <a:pt x="159" y="116"/>
                    </a:lnTo>
                    <a:lnTo>
                      <a:pt x="180" y="116"/>
                    </a:lnTo>
                    <a:lnTo>
                      <a:pt x="201" y="116"/>
                    </a:lnTo>
                    <a:lnTo>
                      <a:pt x="221" y="113"/>
                    </a:lnTo>
                    <a:lnTo>
                      <a:pt x="241" y="109"/>
                    </a:lnTo>
                    <a:lnTo>
                      <a:pt x="258" y="103"/>
                    </a:lnTo>
                    <a:lnTo>
                      <a:pt x="266" y="100"/>
                    </a:lnTo>
                    <a:lnTo>
                      <a:pt x="274" y="94"/>
                    </a:lnTo>
                    <a:lnTo>
                      <a:pt x="290" y="83"/>
                    </a:lnTo>
                    <a:lnTo>
                      <a:pt x="305" y="68"/>
                    </a:lnTo>
                    <a:lnTo>
                      <a:pt x="319" y="52"/>
                    </a:lnTo>
                    <a:lnTo>
                      <a:pt x="332" y="36"/>
                    </a:lnTo>
                    <a:lnTo>
                      <a:pt x="344" y="21"/>
                    </a:lnTo>
                    <a:lnTo>
                      <a:pt x="353" y="9"/>
                    </a:lnTo>
                    <a:lnTo>
                      <a:pt x="358" y="4"/>
                    </a:lnTo>
                    <a:lnTo>
                      <a:pt x="361" y="0"/>
                    </a:lnTo>
                  </a:path>
                </a:pathLst>
              </a:custGeom>
              <a:solidFill>
                <a:schemeClr val="bg1"/>
              </a:solidFill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447" name="Rectangle 38"/>
              <p:cNvSpPr>
                <a:spLocks noChangeArrowheads="1"/>
              </p:cNvSpPr>
              <p:nvPr/>
            </p:nvSpPr>
            <p:spPr bwMode="auto">
              <a:xfrm>
                <a:off x="914" y="2926"/>
                <a:ext cx="216" cy="8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pPr eaLnBrk="0" hangingPunct="0"/>
                <a:r>
                  <a:rPr lang="en-GB" sz="900">
                    <a:solidFill>
                      <a:srgbClr val="000000"/>
                    </a:solidFill>
                  </a:rPr>
                  <a:t>sound </a:t>
                </a:r>
                <a:endParaRPr lang="en-GB" sz="2000">
                  <a:solidFill>
                    <a:srgbClr val="FFCC00"/>
                  </a:solidFill>
                </a:endParaRPr>
              </a:p>
            </p:txBody>
          </p:sp>
          <p:sp>
            <p:nvSpPr>
              <p:cNvPr id="18448" name="Rectangle 39"/>
              <p:cNvSpPr>
                <a:spLocks noChangeArrowheads="1"/>
              </p:cNvSpPr>
              <p:nvPr/>
            </p:nvSpPr>
            <p:spPr bwMode="auto">
              <a:xfrm>
                <a:off x="897" y="2994"/>
                <a:ext cx="228" cy="8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pPr eaLnBrk="0" hangingPunct="0"/>
                <a:r>
                  <a:rPr lang="en-GB" sz="900">
                    <a:solidFill>
                      <a:srgbClr val="000000"/>
                    </a:solidFill>
                  </a:rPr>
                  <a:t>system</a:t>
                </a:r>
                <a:endParaRPr lang="en-GB" sz="2000">
                  <a:solidFill>
                    <a:srgbClr val="FFCC00"/>
                  </a:solidFill>
                </a:endParaRPr>
              </a:p>
            </p:txBody>
          </p:sp>
          <p:grpSp>
            <p:nvGrpSpPr>
              <p:cNvPr id="18449" name="Group 40"/>
              <p:cNvGrpSpPr>
                <a:grpSpLocks/>
              </p:cNvGrpSpPr>
              <p:nvPr/>
            </p:nvGrpSpPr>
            <p:grpSpPr bwMode="auto">
              <a:xfrm>
                <a:off x="745" y="2995"/>
                <a:ext cx="134" cy="88"/>
                <a:chOff x="1064" y="1047"/>
                <a:chExt cx="155" cy="104"/>
              </a:xfrm>
            </p:grpSpPr>
            <p:sp>
              <p:nvSpPr>
                <p:cNvPr id="18574" name="Line 41"/>
                <p:cNvSpPr>
                  <a:spLocks noChangeShapeType="1"/>
                </p:cNvSpPr>
                <p:nvPr/>
              </p:nvSpPr>
              <p:spPr bwMode="auto">
                <a:xfrm flipH="1">
                  <a:off x="1099" y="1047"/>
                  <a:ext cx="120" cy="80"/>
                </a:xfrm>
                <a:prstGeom prst="line">
                  <a:avLst/>
                </a:prstGeom>
                <a:noFill/>
                <a:ln w="793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575" name="Freeform 42"/>
                <p:cNvSpPr>
                  <a:spLocks/>
                </p:cNvSpPr>
                <p:nvPr/>
              </p:nvSpPr>
              <p:spPr bwMode="auto">
                <a:xfrm>
                  <a:off x="1064" y="1107"/>
                  <a:ext cx="51" cy="44"/>
                </a:xfrm>
                <a:custGeom>
                  <a:avLst/>
                  <a:gdLst>
                    <a:gd name="T0" fmla="*/ 26 w 51"/>
                    <a:gd name="T1" fmla="*/ 0 h 44"/>
                    <a:gd name="T2" fmla="*/ 0 w 51"/>
                    <a:gd name="T3" fmla="*/ 44 h 44"/>
                    <a:gd name="T4" fmla="*/ 51 w 51"/>
                    <a:gd name="T5" fmla="*/ 36 h 44"/>
                    <a:gd name="T6" fmla="*/ 26 w 51"/>
                    <a:gd name="T7" fmla="*/ 0 h 4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1"/>
                    <a:gd name="T13" fmla="*/ 0 h 44"/>
                    <a:gd name="T14" fmla="*/ 51 w 51"/>
                    <a:gd name="T15" fmla="*/ 44 h 4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1" h="44">
                      <a:moveTo>
                        <a:pt x="26" y="0"/>
                      </a:moveTo>
                      <a:lnTo>
                        <a:pt x="0" y="44"/>
                      </a:lnTo>
                      <a:lnTo>
                        <a:pt x="51" y="36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18450" name="Group 44"/>
              <p:cNvGrpSpPr>
                <a:grpSpLocks/>
              </p:cNvGrpSpPr>
              <p:nvPr/>
            </p:nvGrpSpPr>
            <p:grpSpPr bwMode="auto">
              <a:xfrm>
                <a:off x="725" y="3126"/>
                <a:ext cx="179" cy="1009"/>
                <a:chOff x="1040" y="1202"/>
                <a:chExt cx="208" cy="1187"/>
              </a:xfrm>
            </p:grpSpPr>
            <p:sp>
              <p:nvSpPr>
                <p:cNvPr id="18571" name="Rectangle 45"/>
                <p:cNvSpPr>
                  <a:spLocks noChangeArrowheads="1"/>
                </p:cNvSpPr>
                <p:nvPr/>
              </p:nvSpPr>
              <p:spPr bwMode="auto">
                <a:xfrm>
                  <a:off x="1040" y="2284"/>
                  <a:ext cx="208" cy="105"/>
                </a:xfrm>
                <a:prstGeom prst="rect">
                  <a:avLst/>
                </a:prstGeom>
                <a:solidFill>
                  <a:schemeClr val="bg1"/>
                </a:solidFill>
                <a:ln w="793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8572" name="Oval 46"/>
                <p:cNvSpPr>
                  <a:spLocks noChangeArrowheads="1"/>
                </p:cNvSpPr>
                <p:nvPr/>
              </p:nvSpPr>
              <p:spPr bwMode="auto">
                <a:xfrm>
                  <a:off x="1092" y="1202"/>
                  <a:ext cx="104" cy="104"/>
                </a:xfrm>
                <a:prstGeom prst="ellipse">
                  <a:avLst/>
                </a:prstGeom>
                <a:solidFill>
                  <a:schemeClr val="bg1"/>
                </a:solidFill>
                <a:ln w="793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8573" name="Line 47"/>
                <p:cNvSpPr>
                  <a:spLocks noChangeShapeType="1"/>
                </p:cNvSpPr>
                <p:nvPr/>
              </p:nvSpPr>
              <p:spPr bwMode="auto">
                <a:xfrm flipV="1">
                  <a:off x="1144" y="1305"/>
                  <a:ext cx="1" cy="979"/>
                </a:xfrm>
                <a:prstGeom prst="line">
                  <a:avLst/>
                </a:prstGeom>
                <a:noFill/>
                <a:ln w="793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451" name="Group 60"/>
              <p:cNvGrpSpPr>
                <a:grpSpLocks/>
              </p:cNvGrpSpPr>
              <p:nvPr/>
            </p:nvGrpSpPr>
            <p:grpSpPr bwMode="auto">
              <a:xfrm>
                <a:off x="220" y="3918"/>
                <a:ext cx="258" cy="220"/>
                <a:chOff x="455" y="2134"/>
                <a:chExt cx="299" cy="259"/>
              </a:xfrm>
            </p:grpSpPr>
            <p:sp>
              <p:nvSpPr>
                <p:cNvPr id="18569" name="Freeform 61"/>
                <p:cNvSpPr>
                  <a:spLocks/>
                </p:cNvSpPr>
                <p:nvPr/>
              </p:nvSpPr>
              <p:spPr bwMode="auto">
                <a:xfrm>
                  <a:off x="455" y="2134"/>
                  <a:ext cx="299" cy="259"/>
                </a:xfrm>
                <a:custGeom>
                  <a:avLst/>
                  <a:gdLst>
                    <a:gd name="T0" fmla="*/ 18 w 299"/>
                    <a:gd name="T1" fmla="*/ 241 h 259"/>
                    <a:gd name="T2" fmla="*/ 16 w 299"/>
                    <a:gd name="T3" fmla="*/ 227 h 259"/>
                    <a:gd name="T4" fmla="*/ 7 w 299"/>
                    <a:gd name="T5" fmla="*/ 219 h 259"/>
                    <a:gd name="T6" fmla="*/ 13 w 299"/>
                    <a:gd name="T7" fmla="*/ 213 h 259"/>
                    <a:gd name="T8" fmla="*/ 27 w 299"/>
                    <a:gd name="T9" fmla="*/ 200 h 259"/>
                    <a:gd name="T10" fmla="*/ 29 w 299"/>
                    <a:gd name="T11" fmla="*/ 183 h 259"/>
                    <a:gd name="T12" fmla="*/ 20 w 299"/>
                    <a:gd name="T13" fmla="*/ 171 h 259"/>
                    <a:gd name="T14" fmla="*/ 7 w 299"/>
                    <a:gd name="T15" fmla="*/ 168 h 259"/>
                    <a:gd name="T16" fmla="*/ 0 w 299"/>
                    <a:gd name="T17" fmla="*/ 146 h 259"/>
                    <a:gd name="T18" fmla="*/ 7 w 299"/>
                    <a:gd name="T19" fmla="*/ 133 h 259"/>
                    <a:gd name="T20" fmla="*/ 24 w 299"/>
                    <a:gd name="T21" fmla="*/ 129 h 259"/>
                    <a:gd name="T22" fmla="*/ 34 w 299"/>
                    <a:gd name="T23" fmla="*/ 93 h 259"/>
                    <a:gd name="T24" fmla="*/ 41 w 299"/>
                    <a:gd name="T25" fmla="*/ 59 h 259"/>
                    <a:gd name="T26" fmla="*/ 54 w 299"/>
                    <a:gd name="T27" fmla="*/ 54 h 259"/>
                    <a:gd name="T28" fmla="*/ 70 w 299"/>
                    <a:gd name="T29" fmla="*/ 70 h 259"/>
                    <a:gd name="T30" fmla="*/ 72 w 299"/>
                    <a:gd name="T31" fmla="*/ 85 h 259"/>
                    <a:gd name="T32" fmla="*/ 82 w 299"/>
                    <a:gd name="T33" fmla="*/ 81 h 259"/>
                    <a:gd name="T34" fmla="*/ 91 w 299"/>
                    <a:gd name="T35" fmla="*/ 59 h 259"/>
                    <a:gd name="T36" fmla="*/ 96 w 299"/>
                    <a:gd name="T37" fmla="*/ 40 h 259"/>
                    <a:gd name="T38" fmla="*/ 106 w 299"/>
                    <a:gd name="T39" fmla="*/ 29 h 259"/>
                    <a:gd name="T40" fmla="*/ 133 w 299"/>
                    <a:gd name="T41" fmla="*/ 19 h 259"/>
                    <a:gd name="T42" fmla="*/ 139 w 299"/>
                    <a:gd name="T43" fmla="*/ 5 h 259"/>
                    <a:gd name="T44" fmla="*/ 156 w 299"/>
                    <a:gd name="T45" fmla="*/ 4 h 259"/>
                    <a:gd name="T46" fmla="*/ 172 w 299"/>
                    <a:gd name="T47" fmla="*/ 30 h 259"/>
                    <a:gd name="T48" fmla="*/ 186 w 299"/>
                    <a:gd name="T49" fmla="*/ 48 h 259"/>
                    <a:gd name="T50" fmla="*/ 213 w 299"/>
                    <a:gd name="T51" fmla="*/ 59 h 259"/>
                    <a:gd name="T52" fmla="*/ 225 w 299"/>
                    <a:gd name="T53" fmla="*/ 53 h 259"/>
                    <a:gd name="T54" fmla="*/ 236 w 299"/>
                    <a:gd name="T55" fmla="*/ 61 h 259"/>
                    <a:gd name="T56" fmla="*/ 250 w 299"/>
                    <a:gd name="T57" fmla="*/ 77 h 259"/>
                    <a:gd name="T58" fmla="*/ 276 w 299"/>
                    <a:gd name="T59" fmla="*/ 87 h 259"/>
                    <a:gd name="T60" fmla="*/ 282 w 299"/>
                    <a:gd name="T61" fmla="*/ 100 h 259"/>
                    <a:gd name="T62" fmla="*/ 277 w 299"/>
                    <a:gd name="T63" fmla="*/ 112 h 259"/>
                    <a:gd name="T64" fmla="*/ 259 w 299"/>
                    <a:gd name="T65" fmla="*/ 117 h 259"/>
                    <a:gd name="T66" fmla="*/ 255 w 299"/>
                    <a:gd name="T67" fmla="*/ 125 h 259"/>
                    <a:gd name="T68" fmla="*/ 264 w 299"/>
                    <a:gd name="T69" fmla="*/ 142 h 259"/>
                    <a:gd name="T70" fmla="*/ 280 w 299"/>
                    <a:gd name="T71" fmla="*/ 155 h 259"/>
                    <a:gd name="T72" fmla="*/ 291 w 299"/>
                    <a:gd name="T73" fmla="*/ 168 h 259"/>
                    <a:gd name="T74" fmla="*/ 283 w 299"/>
                    <a:gd name="T75" fmla="*/ 188 h 259"/>
                    <a:gd name="T76" fmla="*/ 285 w 299"/>
                    <a:gd name="T77" fmla="*/ 200 h 259"/>
                    <a:gd name="T78" fmla="*/ 299 w 299"/>
                    <a:gd name="T79" fmla="*/ 208 h 259"/>
                    <a:gd name="T80" fmla="*/ 283 w 299"/>
                    <a:gd name="T81" fmla="*/ 230 h 259"/>
                    <a:gd name="T82" fmla="*/ 271 w 299"/>
                    <a:gd name="T83" fmla="*/ 236 h 259"/>
                    <a:gd name="T84" fmla="*/ 269 w 299"/>
                    <a:gd name="T85" fmla="*/ 239 h 259"/>
                    <a:gd name="T86" fmla="*/ 264 w 299"/>
                    <a:gd name="T87" fmla="*/ 254 h 259"/>
                    <a:gd name="T88" fmla="*/ 243 w 299"/>
                    <a:gd name="T89" fmla="*/ 240 h 259"/>
                    <a:gd name="T90" fmla="*/ 224 w 299"/>
                    <a:gd name="T91" fmla="*/ 234 h 259"/>
                    <a:gd name="T92" fmla="*/ 217 w 299"/>
                    <a:gd name="T93" fmla="*/ 240 h 259"/>
                    <a:gd name="T94" fmla="*/ 230 w 299"/>
                    <a:gd name="T95" fmla="*/ 254 h 259"/>
                    <a:gd name="T96" fmla="*/ 213 w 299"/>
                    <a:gd name="T97" fmla="*/ 259 h 259"/>
                    <a:gd name="T98" fmla="*/ 200 w 299"/>
                    <a:gd name="T99" fmla="*/ 251 h 259"/>
                    <a:gd name="T100" fmla="*/ 178 w 299"/>
                    <a:gd name="T101" fmla="*/ 242 h 259"/>
                    <a:gd name="T102" fmla="*/ 143 w 299"/>
                    <a:gd name="T103" fmla="*/ 235 h 259"/>
                    <a:gd name="T104" fmla="*/ 122 w 299"/>
                    <a:gd name="T105" fmla="*/ 231 h 259"/>
                    <a:gd name="T106" fmla="*/ 118 w 299"/>
                    <a:gd name="T107" fmla="*/ 241 h 259"/>
                    <a:gd name="T108" fmla="*/ 115 w 299"/>
                    <a:gd name="T109" fmla="*/ 249 h 259"/>
                    <a:gd name="T110" fmla="*/ 112 w 299"/>
                    <a:gd name="T111" fmla="*/ 241 h 259"/>
                    <a:gd name="T112" fmla="*/ 94 w 299"/>
                    <a:gd name="T113" fmla="*/ 238 h 259"/>
                    <a:gd name="T114" fmla="*/ 81 w 299"/>
                    <a:gd name="T115" fmla="*/ 248 h 259"/>
                    <a:gd name="T116" fmla="*/ 56 w 299"/>
                    <a:gd name="T117" fmla="*/ 250 h 259"/>
                    <a:gd name="T118" fmla="*/ 42 w 299"/>
                    <a:gd name="T119" fmla="*/ 249 h 259"/>
                    <a:gd name="T120" fmla="*/ 29 w 299"/>
                    <a:gd name="T121" fmla="*/ 254 h 259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299"/>
                    <a:gd name="T184" fmla="*/ 0 h 259"/>
                    <a:gd name="T185" fmla="*/ 299 w 299"/>
                    <a:gd name="T186" fmla="*/ 259 h 259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299" h="259">
                      <a:moveTo>
                        <a:pt x="12" y="254"/>
                      </a:moveTo>
                      <a:lnTo>
                        <a:pt x="17" y="246"/>
                      </a:lnTo>
                      <a:lnTo>
                        <a:pt x="18" y="241"/>
                      </a:lnTo>
                      <a:lnTo>
                        <a:pt x="18" y="236"/>
                      </a:lnTo>
                      <a:lnTo>
                        <a:pt x="17" y="232"/>
                      </a:lnTo>
                      <a:lnTo>
                        <a:pt x="16" y="227"/>
                      </a:lnTo>
                      <a:lnTo>
                        <a:pt x="12" y="223"/>
                      </a:lnTo>
                      <a:lnTo>
                        <a:pt x="9" y="220"/>
                      </a:lnTo>
                      <a:lnTo>
                        <a:pt x="7" y="219"/>
                      </a:lnTo>
                      <a:lnTo>
                        <a:pt x="7" y="218"/>
                      </a:lnTo>
                      <a:lnTo>
                        <a:pt x="8" y="217"/>
                      </a:lnTo>
                      <a:lnTo>
                        <a:pt x="13" y="213"/>
                      </a:lnTo>
                      <a:lnTo>
                        <a:pt x="18" y="211"/>
                      </a:lnTo>
                      <a:lnTo>
                        <a:pt x="24" y="208"/>
                      </a:lnTo>
                      <a:lnTo>
                        <a:pt x="27" y="200"/>
                      </a:lnTo>
                      <a:lnTo>
                        <a:pt x="29" y="191"/>
                      </a:lnTo>
                      <a:lnTo>
                        <a:pt x="29" y="186"/>
                      </a:lnTo>
                      <a:lnTo>
                        <a:pt x="29" y="183"/>
                      </a:lnTo>
                      <a:lnTo>
                        <a:pt x="27" y="178"/>
                      </a:lnTo>
                      <a:lnTo>
                        <a:pt x="24" y="173"/>
                      </a:lnTo>
                      <a:lnTo>
                        <a:pt x="20" y="171"/>
                      </a:lnTo>
                      <a:lnTo>
                        <a:pt x="16" y="170"/>
                      </a:lnTo>
                      <a:lnTo>
                        <a:pt x="11" y="169"/>
                      </a:lnTo>
                      <a:lnTo>
                        <a:pt x="7" y="168"/>
                      </a:lnTo>
                      <a:lnTo>
                        <a:pt x="3" y="160"/>
                      </a:lnTo>
                      <a:lnTo>
                        <a:pt x="1" y="150"/>
                      </a:lnTo>
                      <a:lnTo>
                        <a:pt x="0" y="146"/>
                      </a:lnTo>
                      <a:lnTo>
                        <a:pt x="1" y="141"/>
                      </a:lnTo>
                      <a:lnTo>
                        <a:pt x="3" y="137"/>
                      </a:lnTo>
                      <a:lnTo>
                        <a:pt x="7" y="133"/>
                      </a:lnTo>
                      <a:lnTo>
                        <a:pt x="11" y="131"/>
                      </a:lnTo>
                      <a:lnTo>
                        <a:pt x="17" y="130"/>
                      </a:lnTo>
                      <a:lnTo>
                        <a:pt x="24" y="129"/>
                      </a:lnTo>
                      <a:lnTo>
                        <a:pt x="29" y="128"/>
                      </a:lnTo>
                      <a:lnTo>
                        <a:pt x="33" y="110"/>
                      </a:lnTo>
                      <a:lnTo>
                        <a:pt x="34" y="93"/>
                      </a:lnTo>
                      <a:lnTo>
                        <a:pt x="36" y="76"/>
                      </a:lnTo>
                      <a:lnTo>
                        <a:pt x="39" y="67"/>
                      </a:lnTo>
                      <a:lnTo>
                        <a:pt x="41" y="59"/>
                      </a:lnTo>
                      <a:lnTo>
                        <a:pt x="44" y="55"/>
                      </a:lnTo>
                      <a:lnTo>
                        <a:pt x="48" y="54"/>
                      </a:lnTo>
                      <a:lnTo>
                        <a:pt x="54" y="54"/>
                      </a:lnTo>
                      <a:lnTo>
                        <a:pt x="58" y="53"/>
                      </a:lnTo>
                      <a:lnTo>
                        <a:pt x="64" y="62"/>
                      </a:lnTo>
                      <a:lnTo>
                        <a:pt x="70" y="70"/>
                      </a:lnTo>
                      <a:lnTo>
                        <a:pt x="71" y="75"/>
                      </a:lnTo>
                      <a:lnTo>
                        <a:pt x="71" y="81"/>
                      </a:lnTo>
                      <a:lnTo>
                        <a:pt x="72" y="85"/>
                      </a:lnTo>
                      <a:lnTo>
                        <a:pt x="75" y="87"/>
                      </a:lnTo>
                      <a:lnTo>
                        <a:pt x="80" y="85"/>
                      </a:lnTo>
                      <a:lnTo>
                        <a:pt x="82" y="81"/>
                      </a:lnTo>
                      <a:lnTo>
                        <a:pt x="84" y="75"/>
                      </a:lnTo>
                      <a:lnTo>
                        <a:pt x="87" y="70"/>
                      </a:lnTo>
                      <a:lnTo>
                        <a:pt x="91" y="59"/>
                      </a:lnTo>
                      <a:lnTo>
                        <a:pt x="94" y="51"/>
                      </a:lnTo>
                      <a:lnTo>
                        <a:pt x="95" y="45"/>
                      </a:lnTo>
                      <a:lnTo>
                        <a:pt x="96" y="40"/>
                      </a:lnTo>
                      <a:lnTo>
                        <a:pt x="98" y="36"/>
                      </a:lnTo>
                      <a:lnTo>
                        <a:pt x="101" y="32"/>
                      </a:lnTo>
                      <a:lnTo>
                        <a:pt x="106" y="29"/>
                      </a:lnTo>
                      <a:lnTo>
                        <a:pt x="115" y="24"/>
                      </a:lnTo>
                      <a:lnTo>
                        <a:pt x="125" y="22"/>
                      </a:lnTo>
                      <a:lnTo>
                        <a:pt x="133" y="19"/>
                      </a:lnTo>
                      <a:lnTo>
                        <a:pt x="135" y="14"/>
                      </a:lnTo>
                      <a:lnTo>
                        <a:pt x="137" y="8"/>
                      </a:lnTo>
                      <a:lnTo>
                        <a:pt x="139" y="5"/>
                      </a:lnTo>
                      <a:lnTo>
                        <a:pt x="144" y="2"/>
                      </a:lnTo>
                      <a:lnTo>
                        <a:pt x="151" y="0"/>
                      </a:lnTo>
                      <a:lnTo>
                        <a:pt x="156" y="4"/>
                      </a:lnTo>
                      <a:lnTo>
                        <a:pt x="160" y="8"/>
                      </a:lnTo>
                      <a:lnTo>
                        <a:pt x="165" y="15"/>
                      </a:lnTo>
                      <a:lnTo>
                        <a:pt x="172" y="30"/>
                      </a:lnTo>
                      <a:lnTo>
                        <a:pt x="175" y="37"/>
                      </a:lnTo>
                      <a:lnTo>
                        <a:pt x="178" y="42"/>
                      </a:lnTo>
                      <a:lnTo>
                        <a:pt x="186" y="48"/>
                      </a:lnTo>
                      <a:lnTo>
                        <a:pt x="195" y="53"/>
                      </a:lnTo>
                      <a:lnTo>
                        <a:pt x="204" y="55"/>
                      </a:lnTo>
                      <a:lnTo>
                        <a:pt x="213" y="59"/>
                      </a:lnTo>
                      <a:lnTo>
                        <a:pt x="217" y="57"/>
                      </a:lnTo>
                      <a:lnTo>
                        <a:pt x="222" y="54"/>
                      </a:lnTo>
                      <a:lnTo>
                        <a:pt x="225" y="53"/>
                      </a:lnTo>
                      <a:lnTo>
                        <a:pt x="230" y="53"/>
                      </a:lnTo>
                      <a:lnTo>
                        <a:pt x="233" y="57"/>
                      </a:lnTo>
                      <a:lnTo>
                        <a:pt x="236" y="61"/>
                      </a:lnTo>
                      <a:lnTo>
                        <a:pt x="238" y="66"/>
                      </a:lnTo>
                      <a:lnTo>
                        <a:pt x="242" y="70"/>
                      </a:lnTo>
                      <a:lnTo>
                        <a:pt x="250" y="77"/>
                      </a:lnTo>
                      <a:lnTo>
                        <a:pt x="258" y="82"/>
                      </a:lnTo>
                      <a:lnTo>
                        <a:pt x="267" y="84"/>
                      </a:lnTo>
                      <a:lnTo>
                        <a:pt x="276" y="87"/>
                      </a:lnTo>
                      <a:lnTo>
                        <a:pt x="278" y="92"/>
                      </a:lnTo>
                      <a:lnTo>
                        <a:pt x="280" y="97"/>
                      </a:lnTo>
                      <a:lnTo>
                        <a:pt x="282" y="100"/>
                      </a:lnTo>
                      <a:lnTo>
                        <a:pt x="282" y="105"/>
                      </a:lnTo>
                      <a:lnTo>
                        <a:pt x="279" y="108"/>
                      </a:lnTo>
                      <a:lnTo>
                        <a:pt x="277" y="112"/>
                      </a:lnTo>
                      <a:lnTo>
                        <a:pt x="271" y="115"/>
                      </a:lnTo>
                      <a:lnTo>
                        <a:pt x="264" y="116"/>
                      </a:lnTo>
                      <a:lnTo>
                        <a:pt x="259" y="117"/>
                      </a:lnTo>
                      <a:lnTo>
                        <a:pt x="255" y="120"/>
                      </a:lnTo>
                      <a:lnTo>
                        <a:pt x="255" y="122"/>
                      </a:lnTo>
                      <a:lnTo>
                        <a:pt x="255" y="125"/>
                      </a:lnTo>
                      <a:lnTo>
                        <a:pt x="256" y="130"/>
                      </a:lnTo>
                      <a:lnTo>
                        <a:pt x="260" y="136"/>
                      </a:lnTo>
                      <a:lnTo>
                        <a:pt x="264" y="142"/>
                      </a:lnTo>
                      <a:lnTo>
                        <a:pt x="270" y="150"/>
                      </a:lnTo>
                      <a:lnTo>
                        <a:pt x="275" y="154"/>
                      </a:lnTo>
                      <a:lnTo>
                        <a:pt x="280" y="155"/>
                      </a:lnTo>
                      <a:lnTo>
                        <a:pt x="287" y="155"/>
                      </a:lnTo>
                      <a:lnTo>
                        <a:pt x="293" y="156"/>
                      </a:lnTo>
                      <a:lnTo>
                        <a:pt x="291" y="168"/>
                      </a:lnTo>
                      <a:lnTo>
                        <a:pt x="287" y="179"/>
                      </a:lnTo>
                      <a:lnTo>
                        <a:pt x="285" y="184"/>
                      </a:lnTo>
                      <a:lnTo>
                        <a:pt x="283" y="188"/>
                      </a:lnTo>
                      <a:lnTo>
                        <a:pt x="282" y="192"/>
                      </a:lnTo>
                      <a:lnTo>
                        <a:pt x="282" y="196"/>
                      </a:lnTo>
                      <a:lnTo>
                        <a:pt x="285" y="200"/>
                      </a:lnTo>
                      <a:lnTo>
                        <a:pt x="289" y="203"/>
                      </a:lnTo>
                      <a:lnTo>
                        <a:pt x="294" y="205"/>
                      </a:lnTo>
                      <a:lnTo>
                        <a:pt x="299" y="208"/>
                      </a:lnTo>
                      <a:lnTo>
                        <a:pt x="293" y="217"/>
                      </a:lnTo>
                      <a:lnTo>
                        <a:pt x="287" y="225"/>
                      </a:lnTo>
                      <a:lnTo>
                        <a:pt x="283" y="230"/>
                      </a:lnTo>
                      <a:lnTo>
                        <a:pt x="279" y="232"/>
                      </a:lnTo>
                      <a:lnTo>
                        <a:pt x="275" y="235"/>
                      </a:lnTo>
                      <a:lnTo>
                        <a:pt x="271" y="236"/>
                      </a:lnTo>
                      <a:lnTo>
                        <a:pt x="270" y="236"/>
                      </a:lnTo>
                      <a:lnTo>
                        <a:pt x="269" y="239"/>
                      </a:lnTo>
                      <a:lnTo>
                        <a:pt x="268" y="244"/>
                      </a:lnTo>
                      <a:lnTo>
                        <a:pt x="267" y="248"/>
                      </a:lnTo>
                      <a:lnTo>
                        <a:pt x="264" y="254"/>
                      </a:lnTo>
                      <a:lnTo>
                        <a:pt x="260" y="251"/>
                      </a:lnTo>
                      <a:lnTo>
                        <a:pt x="255" y="248"/>
                      </a:lnTo>
                      <a:lnTo>
                        <a:pt x="243" y="240"/>
                      </a:lnTo>
                      <a:lnTo>
                        <a:pt x="236" y="236"/>
                      </a:lnTo>
                      <a:lnTo>
                        <a:pt x="230" y="235"/>
                      </a:lnTo>
                      <a:lnTo>
                        <a:pt x="224" y="234"/>
                      </a:lnTo>
                      <a:lnTo>
                        <a:pt x="219" y="236"/>
                      </a:lnTo>
                      <a:lnTo>
                        <a:pt x="217" y="238"/>
                      </a:lnTo>
                      <a:lnTo>
                        <a:pt x="217" y="240"/>
                      </a:lnTo>
                      <a:lnTo>
                        <a:pt x="221" y="244"/>
                      </a:lnTo>
                      <a:lnTo>
                        <a:pt x="227" y="249"/>
                      </a:lnTo>
                      <a:lnTo>
                        <a:pt x="230" y="254"/>
                      </a:lnTo>
                      <a:lnTo>
                        <a:pt x="222" y="258"/>
                      </a:lnTo>
                      <a:lnTo>
                        <a:pt x="217" y="259"/>
                      </a:lnTo>
                      <a:lnTo>
                        <a:pt x="213" y="259"/>
                      </a:lnTo>
                      <a:lnTo>
                        <a:pt x="208" y="257"/>
                      </a:lnTo>
                      <a:lnTo>
                        <a:pt x="204" y="255"/>
                      </a:lnTo>
                      <a:lnTo>
                        <a:pt x="200" y="251"/>
                      </a:lnTo>
                      <a:lnTo>
                        <a:pt x="196" y="248"/>
                      </a:lnTo>
                      <a:lnTo>
                        <a:pt x="188" y="244"/>
                      </a:lnTo>
                      <a:lnTo>
                        <a:pt x="178" y="242"/>
                      </a:lnTo>
                      <a:lnTo>
                        <a:pt x="170" y="240"/>
                      </a:lnTo>
                      <a:lnTo>
                        <a:pt x="161" y="239"/>
                      </a:lnTo>
                      <a:lnTo>
                        <a:pt x="143" y="235"/>
                      </a:lnTo>
                      <a:lnTo>
                        <a:pt x="134" y="233"/>
                      </a:lnTo>
                      <a:lnTo>
                        <a:pt x="127" y="232"/>
                      </a:lnTo>
                      <a:lnTo>
                        <a:pt x="122" y="231"/>
                      </a:lnTo>
                      <a:lnTo>
                        <a:pt x="121" y="231"/>
                      </a:lnTo>
                      <a:lnTo>
                        <a:pt x="119" y="236"/>
                      </a:lnTo>
                      <a:lnTo>
                        <a:pt x="118" y="241"/>
                      </a:lnTo>
                      <a:lnTo>
                        <a:pt x="117" y="244"/>
                      </a:lnTo>
                      <a:lnTo>
                        <a:pt x="117" y="247"/>
                      </a:lnTo>
                      <a:lnTo>
                        <a:pt x="115" y="249"/>
                      </a:lnTo>
                      <a:lnTo>
                        <a:pt x="115" y="248"/>
                      </a:lnTo>
                      <a:lnTo>
                        <a:pt x="114" y="244"/>
                      </a:lnTo>
                      <a:lnTo>
                        <a:pt x="112" y="241"/>
                      </a:lnTo>
                      <a:lnTo>
                        <a:pt x="106" y="238"/>
                      </a:lnTo>
                      <a:lnTo>
                        <a:pt x="98" y="236"/>
                      </a:lnTo>
                      <a:lnTo>
                        <a:pt x="94" y="238"/>
                      </a:lnTo>
                      <a:lnTo>
                        <a:pt x="89" y="241"/>
                      </a:lnTo>
                      <a:lnTo>
                        <a:pt x="86" y="244"/>
                      </a:lnTo>
                      <a:lnTo>
                        <a:pt x="81" y="248"/>
                      </a:lnTo>
                      <a:lnTo>
                        <a:pt x="73" y="251"/>
                      </a:lnTo>
                      <a:lnTo>
                        <a:pt x="64" y="254"/>
                      </a:lnTo>
                      <a:lnTo>
                        <a:pt x="56" y="250"/>
                      </a:lnTo>
                      <a:lnTo>
                        <a:pt x="51" y="249"/>
                      </a:lnTo>
                      <a:lnTo>
                        <a:pt x="47" y="248"/>
                      </a:lnTo>
                      <a:lnTo>
                        <a:pt x="42" y="249"/>
                      </a:lnTo>
                      <a:lnTo>
                        <a:pt x="39" y="250"/>
                      </a:lnTo>
                      <a:lnTo>
                        <a:pt x="34" y="252"/>
                      </a:lnTo>
                      <a:lnTo>
                        <a:pt x="29" y="254"/>
                      </a:lnTo>
                      <a:lnTo>
                        <a:pt x="21" y="254"/>
                      </a:lnTo>
                      <a:lnTo>
                        <a:pt x="12" y="25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8570" name="Freeform 62"/>
                <p:cNvSpPr>
                  <a:spLocks/>
                </p:cNvSpPr>
                <p:nvPr/>
              </p:nvSpPr>
              <p:spPr bwMode="auto">
                <a:xfrm>
                  <a:off x="455" y="2134"/>
                  <a:ext cx="299" cy="259"/>
                </a:xfrm>
                <a:custGeom>
                  <a:avLst/>
                  <a:gdLst>
                    <a:gd name="T0" fmla="*/ 18 w 299"/>
                    <a:gd name="T1" fmla="*/ 241 h 259"/>
                    <a:gd name="T2" fmla="*/ 16 w 299"/>
                    <a:gd name="T3" fmla="*/ 227 h 259"/>
                    <a:gd name="T4" fmla="*/ 7 w 299"/>
                    <a:gd name="T5" fmla="*/ 219 h 259"/>
                    <a:gd name="T6" fmla="*/ 13 w 299"/>
                    <a:gd name="T7" fmla="*/ 213 h 259"/>
                    <a:gd name="T8" fmla="*/ 27 w 299"/>
                    <a:gd name="T9" fmla="*/ 200 h 259"/>
                    <a:gd name="T10" fmla="*/ 29 w 299"/>
                    <a:gd name="T11" fmla="*/ 183 h 259"/>
                    <a:gd name="T12" fmla="*/ 20 w 299"/>
                    <a:gd name="T13" fmla="*/ 171 h 259"/>
                    <a:gd name="T14" fmla="*/ 7 w 299"/>
                    <a:gd name="T15" fmla="*/ 168 h 259"/>
                    <a:gd name="T16" fmla="*/ 0 w 299"/>
                    <a:gd name="T17" fmla="*/ 146 h 259"/>
                    <a:gd name="T18" fmla="*/ 7 w 299"/>
                    <a:gd name="T19" fmla="*/ 133 h 259"/>
                    <a:gd name="T20" fmla="*/ 24 w 299"/>
                    <a:gd name="T21" fmla="*/ 129 h 259"/>
                    <a:gd name="T22" fmla="*/ 34 w 299"/>
                    <a:gd name="T23" fmla="*/ 93 h 259"/>
                    <a:gd name="T24" fmla="*/ 41 w 299"/>
                    <a:gd name="T25" fmla="*/ 59 h 259"/>
                    <a:gd name="T26" fmla="*/ 54 w 299"/>
                    <a:gd name="T27" fmla="*/ 54 h 259"/>
                    <a:gd name="T28" fmla="*/ 70 w 299"/>
                    <a:gd name="T29" fmla="*/ 70 h 259"/>
                    <a:gd name="T30" fmla="*/ 72 w 299"/>
                    <a:gd name="T31" fmla="*/ 85 h 259"/>
                    <a:gd name="T32" fmla="*/ 82 w 299"/>
                    <a:gd name="T33" fmla="*/ 81 h 259"/>
                    <a:gd name="T34" fmla="*/ 91 w 299"/>
                    <a:gd name="T35" fmla="*/ 59 h 259"/>
                    <a:gd name="T36" fmla="*/ 96 w 299"/>
                    <a:gd name="T37" fmla="*/ 40 h 259"/>
                    <a:gd name="T38" fmla="*/ 106 w 299"/>
                    <a:gd name="T39" fmla="*/ 29 h 259"/>
                    <a:gd name="T40" fmla="*/ 133 w 299"/>
                    <a:gd name="T41" fmla="*/ 19 h 259"/>
                    <a:gd name="T42" fmla="*/ 139 w 299"/>
                    <a:gd name="T43" fmla="*/ 5 h 259"/>
                    <a:gd name="T44" fmla="*/ 156 w 299"/>
                    <a:gd name="T45" fmla="*/ 4 h 259"/>
                    <a:gd name="T46" fmla="*/ 172 w 299"/>
                    <a:gd name="T47" fmla="*/ 30 h 259"/>
                    <a:gd name="T48" fmla="*/ 186 w 299"/>
                    <a:gd name="T49" fmla="*/ 48 h 259"/>
                    <a:gd name="T50" fmla="*/ 213 w 299"/>
                    <a:gd name="T51" fmla="*/ 59 h 259"/>
                    <a:gd name="T52" fmla="*/ 225 w 299"/>
                    <a:gd name="T53" fmla="*/ 53 h 259"/>
                    <a:gd name="T54" fmla="*/ 236 w 299"/>
                    <a:gd name="T55" fmla="*/ 61 h 259"/>
                    <a:gd name="T56" fmla="*/ 250 w 299"/>
                    <a:gd name="T57" fmla="*/ 77 h 259"/>
                    <a:gd name="T58" fmla="*/ 276 w 299"/>
                    <a:gd name="T59" fmla="*/ 87 h 259"/>
                    <a:gd name="T60" fmla="*/ 282 w 299"/>
                    <a:gd name="T61" fmla="*/ 100 h 259"/>
                    <a:gd name="T62" fmla="*/ 277 w 299"/>
                    <a:gd name="T63" fmla="*/ 112 h 259"/>
                    <a:gd name="T64" fmla="*/ 259 w 299"/>
                    <a:gd name="T65" fmla="*/ 117 h 259"/>
                    <a:gd name="T66" fmla="*/ 255 w 299"/>
                    <a:gd name="T67" fmla="*/ 125 h 259"/>
                    <a:gd name="T68" fmla="*/ 264 w 299"/>
                    <a:gd name="T69" fmla="*/ 142 h 259"/>
                    <a:gd name="T70" fmla="*/ 280 w 299"/>
                    <a:gd name="T71" fmla="*/ 155 h 259"/>
                    <a:gd name="T72" fmla="*/ 291 w 299"/>
                    <a:gd name="T73" fmla="*/ 168 h 259"/>
                    <a:gd name="T74" fmla="*/ 283 w 299"/>
                    <a:gd name="T75" fmla="*/ 188 h 259"/>
                    <a:gd name="T76" fmla="*/ 285 w 299"/>
                    <a:gd name="T77" fmla="*/ 200 h 259"/>
                    <a:gd name="T78" fmla="*/ 299 w 299"/>
                    <a:gd name="T79" fmla="*/ 208 h 259"/>
                    <a:gd name="T80" fmla="*/ 283 w 299"/>
                    <a:gd name="T81" fmla="*/ 230 h 259"/>
                    <a:gd name="T82" fmla="*/ 271 w 299"/>
                    <a:gd name="T83" fmla="*/ 236 h 259"/>
                    <a:gd name="T84" fmla="*/ 269 w 299"/>
                    <a:gd name="T85" fmla="*/ 239 h 259"/>
                    <a:gd name="T86" fmla="*/ 264 w 299"/>
                    <a:gd name="T87" fmla="*/ 254 h 259"/>
                    <a:gd name="T88" fmla="*/ 243 w 299"/>
                    <a:gd name="T89" fmla="*/ 240 h 259"/>
                    <a:gd name="T90" fmla="*/ 224 w 299"/>
                    <a:gd name="T91" fmla="*/ 234 h 259"/>
                    <a:gd name="T92" fmla="*/ 217 w 299"/>
                    <a:gd name="T93" fmla="*/ 240 h 259"/>
                    <a:gd name="T94" fmla="*/ 230 w 299"/>
                    <a:gd name="T95" fmla="*/ 254 h 259"/>
                    <a:gd name="T96" fmla="*/ 213 w 299"/>
                    <a:gd name="T97" fmla="*/ 259 h 259"/>
                    <a:gd name="T98" fmla="*/ 200 w 299"/>
                    <a:gd name="T99" fmla="*/ 251 h 259"/>
                    <a:gd name="T100" fmla="*/ 178 w 299"/>
                    <a:gd name="T101" fmla="*/ 242 h 259"/>
                    <a:gd name="T102" fmla="*/ 143 w 299"/>
                    <a:gd name="T103" fmla="*/ 235 h 259"/>
                    <a:gd name="T104" fmla="*/ 122 w 299"/>
                    <a:gd name="T105" fmla="*/ 231 h 259"/>
                    <a:gd name="T106" fmla="*/ 118 w 299"/>
                    <a:gd name="T107" fmla="*/ 241 h 259"/>
                    <a:gd name="T108" fmla="*/ 115 w 299"/>
                    <a:gd name="T109" fmla="*/ 249 h 259"/>
                    <a:gd name="T110" fmla="*/ 112 w 299"/>
                    <a:gd name="T111" fmla="*/ 241 h 259"/>
                    <a:gd name="T112" fmla="*/ 94 w 299"/>
                    <a:gd name="T113" fmla="*/ 238 h 259"/>
                    <a:gd name="T114" fmla="*/ 81 w 299"/>
                    <a:gd name="T115" fmla="*/ 248 h 259"/>
                    <a:gd name="T116" fmla="*/ 56 w 299"/>
                    <a:gd name="T117" fmla="*/ 250 h 259"/>
                    <a:gd name="T118" fmla="*/ 42 w 299"/>
                    <a:gd name="T119" fmla="*/ 249 h 259"/>
                    <a:gd name="T120" fmla="*/ 29 w 299"/>
                    <a:gd name="T121" fmla="*/ 254 h 259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299"/>
                    <a:gd name="T184" fmla="*/ 0 h 259"/>
                    <a:gd name="T185" fmla="*/ 299 w 299"/>
                    <a:gd name="T186" fmla="*/ 259 h 259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299" h="259">
                      <a:moveTo>
                        <a:pt x="12" y="254"/>
                      </a:moveTo>
                      <a:lnTo>
                        <a:pt x="17" y="246"/>
                      </a:lnTo>
                      <a:lnTo>
                        <a:pt x="18" y="241"/>
                      </a:lnTo>
                      <a:lnTo>
                        <a:pt x="18" y="236"/>
                      </a:lnTo>
                      <a:lnTo>
                        <a:pt x="17" y="232"/>
                      </a:lnTo>
                      <a:lnTo>
                        <a:pt x="16" y="227"/>
                      </a:lnTo>
                      <a:lnTo>
                        <a:pt x="12" y="223"/>
                      </a:lnTo>
                      <a:lnTo>
                        <a:pt x="9" y="220"/>
                      </a:lnTo>
                      <a:lnTo>
                        <a:pt x="7" y="219"/>
                      </a:lnTo>
                      <a:lnTo>
                        <a:pt x="7" y="218"/>
                      </a:lnTo>
                      <a:lnTo>
                        <a:pt x="8" y="217"/>
                      </a:lnTo>
                      <a:lnTo>
                        <a:pt x="13" y="213"/>
                      </a:lnTo>
                      <a:lnTo>
                        <a:pt x="18" y="211"/>
                      </a:lnTo>
                      <a:lnTo>
                        <a:pt x="24" y="208"/>
                      </a:lnTo>
                      <a:lnTo>
                        <a:pt x="27" y="200"/>
                      </a:lnTo>
                      <a:lnTo>
                        <a:pt x="29" y="191"/>
                      </a:lnTo>
                      <a:lnTo>
                        <a:pt x="29" y="186"/>
                      </a:lnTo>
                      <a:lnTo>
                        <a:pt x="29" y="183"/>
                      </a:lnTo>
                      <a:lnTo>
                        <a:pt x="27" y="178"/>
                      </a:lnTo>
                      <a:lnTo>
                        <a:pt x="24" y="173"/>
                      </a:lnTo>
                      <a:lnTo>
                        <a:pt x="20" y="171"/>
                      </a:lnTo>
                      <a:lnTo>
                        <a:pt x="16" y="170"/>
                      </a:lnTo>
                      <a:lnTo>
                        <a:pt x="11" y="169"/>
                      </a:lnTo>
                      <a:lnTo>
                        <a:pt x="7" y="168"/>
                      </a:lnTo>
                      <a:lnTo>
                        <a:pt x="3" y="160"/>
                      </a:lnTo>
                      <a:lnTo>
                        <a:pt x="1" y="150"/>
                      </a:lnTo>
                      <a:lnTo>
                        <a:pt x="0" y="146"/>
                      </a:lnTo>
                      <a:lnTo>
                        <a:pt x="1" y="141"/>
                      </a:lnTo>
                      <a:lnTo>
                        <a:pt x="3" y="137"/>
                      </a:lnTo>
                      <a:lnTo>
                        <a:pt x="7" y="133"/>
                      </a:lnTo>
                      <a:lnTo>
                        <a:pt x="11" y="131"/>
                      </a:lnTo>
                      <a:lnTo>
                        <a:pt x="17" y="130"/>
                      </a:lnTo>
                      <a:lnTo>
                        <a:pt x="24" y="129"/>
                      </a:lnTo>
                      <a:lnTo>
                        <a:pt x="29" y="128"/>
                      </a:lnTo>
                      <a:lnTo>
                        <a:pt x="33" y="110"/>
                      </a:lnTo>
                      <a:lnTo>
                        <a:pt x="34" y="93"/>
                      </a:lnTo>
                      <a:lnTo>
                        <a:pt x="36" y="76"/>
                      </a:lnTo>
                      <a:lnTo>
                        <a:pt x="39" y="67"/>
                      </a:lnTo>
                      <a:lnTo>
                        <a:pt x="41" y="59"/>
                      </a:lnTo>
                      <a:lnTo>
                        <a:pt x="44" y="55"/>
                      </a:lnTo>
                      <a:lnTo>
                        <a:pt x="48" y="54"/>
                      </a:lnTo>
                      <a:lnTo>
                        <a:pt x="54" y="54"/>
                      </a:lnTo>
                      <a:lnTo>
                        <a:pt x="58" y="53"/>
                      </a:lnTo>
                      <a:lnTo>
                        <a:pt x="64" y="62"/>
                      </a:lnTo>
                      <a:lnTo>
                        <a:pt x="70" y="70"/>
                      </a:lnTo>
                      <a:lnTo>
                        <a:pt x="71" y="75"/>
                      </a:lnTo>
                      <a:lnTo>
                        <a:pt x="71" y="81"/>
                      </a:lnTo>
                      <a:lnTo>
                        <a:pt x="72" y="85"/>
                      </a:lnTo>
                      <a:lnTo>
                        <a:pt x="75" y="87"/>
                      </a:lnTo>
                      <a:lnTo>
                        <a:pt x="80" y="85"/>
                      </a:lnTo>
                      <a:lnTo>
                        <a:pt x="82" y="81"/>
                      </a:lnTo>
                      <a:lnTo>
                        <a:pt x="84" y="75"/>
                      </a:lnTo>
                      <a:lnTo>
                        <a:pt x="87" y="70"/>
                      </a:lnTo>
                      <a:lnTo>
                        <a:pt x="91" y="59"/>
                      </a:lnTo>
                      <a:lnTo>
                        <a:pt x="94" y="51"/>
                      </a:lnTo>
                      <a:lnTo>
                        <a:pt x="95" y="45"/>
                      </a:lnTo>
                      <a:lnTo>
                        <a:pt x="96" y="40"/>
                      </a:lnTo>
                      <a:lnTo>
                        <a:pt x="98" y="36"/>
                      </a:lnTo>
                      <a:lnTo>
                        <a:pt x="101" y="32"/>
                      </a:lnTo>
                      <a:lnTo>
                        <a:pt x="106" y="29"/>
                      </a:lnTo>
                      <a:lnTo>
                        <a:pt x="115" y="24"/>
                      </a:lnTo>
                      <a:lnTo>
                        <a:pt x="125" y="22"/>
                      </a:lnTo>
                      <a:lnTo>
                        <a:pt x="133" y="19"/>
                      </a:lnTo>
                      <a:lnTo>
                        <a:pt x="135" y="14"/>
                      </a:lnTo>
                      <a:lnTo>
                        <a:pt x="137" y="8"/>
                      </a:lnTo>
                      <a:lnTo>
                        <a:pt x="139" y="5"/>
                      </a:lnTo>
                      <a:lnTo>
                        <a:pt x="144" y="2"/>
                      </a:lnTo>
                      <a:lnTo>
                        <a:pt x="151" y="0"/>
                      </a:lnTo>
                      <a:lnTo>
                        <a:pt x="156" y="4"/>
                      </a:lnTo>
                      <a:lnTo>
                        <a:pt x="160" y="8"/>
                      </a:lnTo>
                      <a:lnTo>
                        <a:pt x="165" y="15"/>
                      </a:lnTo>
                      <a:lnTo>
                        <a:pt x="172" y="30"/>
                      </a:lnTo>
                      <a:lnTo>
                        <a:pt x="175" y="37"/>
                      </a:lnTo>
                      <a:lnTo>
                        <a:pt x="178" y="42"/>
                      </a:lnTo>
                      <a:lnTo>
                        <a:pt x="186" y="48"/>
                      </a:lnTo>
                      <a:lnTo>
                        <a:pt x="195" y="53"/>
                      </a:lnTo>
                      <a:lnTo>
                        <a:pt x="204" y="55"/>
                      </a:lnTo>
                      <a:lnTo>
                        <a:pt x="213" y="59"/>
                      </a:lnTo>
                      <a:lnTo>
                        <a:pt x="217" y="57"/>
                      </a:lnTo>
                      <a:lnTo>
                        <a:pt x="222" y="54"/>
                      </a:lnTo>
                      <a:lnTo>
                        <a:pt x="225" y="53"/>
                      </a:lnTo>
                      <a:lnTo>
                        <a:pt x="230" y="53"/>
                      </a:lnTo>
                      <a:lnTo>
                        <a:pt x="233" y="57"/>
                      </a:lnTo>
                      <a:lnTo>
                        <a:pt x="236" y="61"/>
                      </a:lnTo>
                      <a:lnTo>
                        <a:pt x="238" y="66"/>
                      </a:lnTo>
                      <a:lnTo>
                        <a:pt x="242" y="70"/>
                      </a:lnTo>
                      <a:lnTo>
                        <a:pt x="250" y="77"/>
                      </a:lnTo>
                      <a:lnTo>
                        <a:pt x="258" y="82"/>
                      </a:lnTo>
                      <a:lnTo>
                        <a:pt x="267" y="84"/>
                      </a:lnTo>
                      <a:lnTo>
                        <a:pt x="276" y="87"/>
                      </a:lnTo>
                      <a:lnTo>
                        <a:pt x="278" y="92"/>
                      </a:lnTo>
                      <a:lnTo>
                        <a:pt x="280" y="97"/>
                      </a:lnTo>
                      <a:lnTo>
                        <a:pt x="282" y="100"/>
                      </a:lnTo>
                      <a:lnTo>
                        <a:pt x="282" y="105"/>
                      </a:lnTo>
                      <a:lnTo>
                        <a:pt x="279" y="108"/>
                      </a:lnTo>
                      <a:lnTo>
                        <a:pt x="277" y="112"/>
                      </a:lnTo>
                      <a:lnTo>
                        <a:pt x="271" y="115"/>
                      </a:lnTo>
                      <a:lnTo>
                        <a:pt x="264" y="116"/>
                      </a:lnTo>
                      <a:lnTo>
                        <a:pt x="259" y="117"/>
                      </a:lnTo>
                      <a:lnTo>
                        <a:pt x="255" y="120"/>
                      </a:lnTo>
                      <a:lnTo>
                        <a:pt x="255" y="122"/>
                      </a:lnTo>
                      <a:lnTo>
                        <a:pt x="255" y="125"/>
                      </a:lnTo>
                      <a:lnTo>
                        <a:pt x="256" y="130"/>
                      </a:lnTo>
                      <a:lnTo>
                        <a:pt x="260" y="136"/>
                      </a:lnTo>
                      <a:lnTo>
                        <a:pt x="264" y="142"/>
                      </a:lnTo>
                      <a:lnTo>
                        <a:pt x="270" y="150"/>
                      </a:lnTo>
                      <a:lnTo>
                        <a:pt x="275" y="154"/>
                      </a:lnTo>
                      <a:lnTo>
                        <a:pt x="280" y="155"/>
                      </a:lnTo>
                      <a:lnTo>
                        <a:pt x="287" y="155"/>
                      </a:lnTo>
                      <a:lnTo>
                        <a:pt x="293" y="156"/>
                      </a:lnTo>
                      <a:lnTo>
                        <a:pt x="291" y="168"/>
                      </a:lnTo>
                      <a:lnTo>
                        <a:pt x="287" y="179"/>
                      </a:lnTo>
                      <a:lnTo>
                        <a:pt x="285" y="184"/>
                      </a:lnTo>
                      <a:lnTo>
                        <a:pt x="283" y="188"/>
                      </a:lnTo>
                      <a:lnTo>
                        <a:pt x="282" y="192"/>
                      </a:lnTo>
                      <a:lnTo>
                        <a:pt x="282" y="196"/>
                      </a:lnTo>
                      <a:lnTo>
                        <a:pt x="285" y="200"/>
                      </a:lnTo>
                      <a:lnTo>
                        <a:pt x="289" y="203"/>
                      </a:lnTo>
                      <a:lnTo>
                        <a:pt x="294" y="205"/>
                      </a:lnTo>
                      <a:lnTo>
                        <a:pt x="299" y="208"/>
                      </a:lnTo>
                      <a:lnTo>
                        <a:pt x="293" y="217"/>
                      </a:lnTo>
                      <a:lnTo>
                        <a:pt x="287" y="225"/>
                      </a:lnTo>
                      <a:lnTo>
                        <a:pt x="283" y="230"/>
                      </a:lnTo>
                      <a:lnTo>
                        <a:pt x="279" y="232"/>
                      </a:lnTo>
                      <a:lnTo>
                        <a:pt x="275" y="235"/>
                      </a:lnTo>
                      <a:lnTo>
                        <a:pt x="271" y="236"/>
                      </a:lnTo>
                      <a:lnTo>
                        <a:pt x="270" y="236"/>
                      </a:lnTo>
                      <a:lnTo>
                        <a:pt x="269" y="239"/>
                      </a:lnTo>
                      <a:lnTo>
                        <a:pt x="268" y="244"/>
                      </a:lnTo>
                      <a:lnTo>
                        <a:pt x="267" y="248"/>
                      </a:lnTo>
                      <a:lnTo>
                        <a:pt x="264" y="254"/>
                      </a:lnTo>
                      <a:lnTo>
                        <a:pt x="260" y="251"/>
                      </a:lnTo>
                      <a:lnTo>
                        <a:pt x="255" y="248"/>
                      </a:lnTo>
                      <a:lnTo>
                        <a:pt x="243" y="240"/>
                      </a:lnTo>
                      <a:lnTo>
                        <a:pt x="236" y="236"/>
                      </a:lnTo>
                      <a:lnTo>
                        <a:pt x="230" y="235"/>
                      </a:lnTo>
                      <a:lnTo>
                        <a:pt x="224" y="234"/>
                      </a:lnTo>
                      <a:lnTo>
                        <a:pt x="219" y="236"/>
                      </a:lnTo>
                      <a:lnTo>
                        <a:pt x="217" y="238"/>
                      </a:lnTo>
                      <a:lnTo>
                        <a:pt x="217" y="240"/>
                      </a:lnTo>
                      <a:lnTo>
                        <a:pt x="221" y="244"/>
                      </a:lnTo>
                      <a:lnTo>
                        <a:pt x="227" y="249"/>
                      </a:lnTo>
                      <a:lnTo>
                        <a:pt x="230" y="254"/>
                      </a:lnTo>
                      <a:lnTo>
                        <a:pt x="222" y="258"/>
                      </a:lnTo>
                      <a:lnTo>
                        <a:pt x="217" y="259"/>
                      </a:lnTo>
                      <a:lnTo>
                        <a:pt x="213" y="259"/>
                      </a:lnTo>
                      <a:lnTo>
                        <a:pt x="208" y="257"/>
                      </a:lnTo>
                      <a:lnTo>
                        <a:pt x="204" y="255"/>
                      </a:lnTo>
                      <a:lnTo>
                        <a:pt x="200" y="251"/>
                      </a:lnTo>
                      <a:lnTo>
                        <a:pt x="196" y="248"/>
                      </a:lnTo>
                      <a:lnTo>
                        <a:pt x="188" y="244"/>
                      </a:lnTo>
                      <a:lnTo>
                        <a:pt x="178" y="242"/>
                      </a:lnTo>
                      <a:lnTo>
                        <a:pt x="170" y="240"/>
                      </a:lnTo>
                      <a:lnTo>
                        <a:pt x="161" y="239"/>
                      </a:lnTo>
                      <a:lnTo>
                        <a:pt x="143" y="235"/>
                      </a:lnTo>
                      <a:lnTo>
                        <a:pt x="134" y="233"/>
                      </a:lnTo>
                      <a:lnTo>
                        <a:pt x="127" y="232"/>
                      </a:lnTo>
                      <a:lnTo>
                        <a:pt x="122" y="231"/>
                      </a:lnTo>
                      <a:lnTo>
                        <a:pt x="121" y="231"/>
                      </a:lnTo>
                      <a:lnTo>
                        <a:pt x="119" y="236"/>
                      </a:lnTo>
                      <a:lnTo>
                        <a:pt x="118" y="241"/>
                      </a:lnTo>
                      <a:lnTo>
                        <a:pt x="117" y="244"/>
                      </a:lnTo>
                      <a:lnTo>
                        <a:pt x="117" y="247"/>
                      </a:lnTo>
                      <a:lnTo>
                        <a:pt x="115" y="249"/>
                      </a:lnTo>
                      <a:lnTo>
                        <a:pt x="115" y="248"/>
                      </a:lnTo>
                      <a:lnTo>
                        <a:pt x="114" y="244"/>
                      </a:lnTo>
                      <a:lnTo>
                        <a:pt x="112" y="241"/>
                      </a:lnTo>
                      <a:lnTo>
                        <a:pt x="106" y="238"/>
                      </a:lnTo>
                      <a:lnTo>
                        <a:pt x="98" y="236"/>
                      </a:lnTo>
                      <a:lnTo>
                        <a:pt x="94" y="238"/>
                      </a:lnTo>
                      <a:lnTo>
                        <a:pt x="89" y="241"/>
                      </a:lnTo>
                      <a:lnTo>
                        <a:pt x="86" y="244"/>
                      </a:lnTo>
                      <a:lnTo>
                        <a:pt x="81" y="248"/>
                      </a:lnTo>
                      <a:lnTo>
                        <a:pt x="73" y="251"/>
                      </a:lnTo>
                      <a:lnTo>
                        <a:pt x="64" y="254"/>
                      </a:lnTo>
                      <a:lnTo>
                        <a:pt x="56" y="250"/>
                      </a:lnTo>
                      <a:lnTo>
                        <a:pt x="51" y="249"/>
                      </a:lnTo>
                      <a:lnTo>
                        <a:pt x="47" y="248"/>
                      </a:lnTo>
                      <a:lnTo>
                        <a:pt x="42" y="249"/>
                      </a:lnTo>
                      <a:lnTo>
                        <a:pt x="39" y="250"/>
                      </a:lnTo>
                      <a:lnTo>
                        <a:pt x="34" y="252"/>
                      </a:lnTo>
                      <a:lnTo>
                        <a:pt x="29" y="254"/>
                      </a:lnTo>
                      <a:lnTo>
                        <a:pt x="21" y="254"/>
                      </a:lnTo>
                      <a:lnTo>
                        <a:pt x="12" y="25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793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18452" name="Group 63"/>
              <p:cNvGrpSpPr>
                <a:grpSpLocks/>
              </p:cNvGrpSpPr>
              <p:nvPr/>
            </p:nvGrpSpPr>
            <p:grpSpPr bwMode="auto">
              <a:xfrm>
                <a:off x="911" y="3920"/>
                <a:ext cx="258" cy="219"/>
                <a:chOff x="1256" y="2136"/>
                <a:chExt cx="299" cy="258"/>
              </a:xfrm>
            </p:grpSpPr>
            <p:sp>
              <p:nvSpPr>
                <p:cNvPr id="18567" name="Freeform 64"/>
                <p:cNvSpPr>
                  <a:spLocks/>
                </p:cNvSpPr>
                <p:nvPr/>
              </p:nvSpPr>
              <p:spPr bwMode="auto">
                <a:xfrm>
                  <a:off x="1256" y="2136"/>
                  <a:ext cx="299" cy="258"/>
                </a:xfrm>
                <a:custGeom>
                  <a:avLst/>
                  <a:gdLst>
                    <a:gd name="T0" fmla="*/ 18 w 299"/>
                    <a:gd name="T1" fmla="*/ 240 h 258"/>
                    <a:gd name="T2" fmla="*/ 16 w 299"/>
                    <a:gd name="T3" fmla="*/ 226 h 258"/>
                    <a:gd name="T4" fmla="*/ 7 w 299"/>
                    <a:gd name="T5" fmla="*/ 218 h 258"/>
                    <a:gd name="T6" fmla="*/ 14 w 299"/>
                    <a:gd name="T7" fmla="*/ 214 h 258"/>
                    <a:gd name="T8" fmla="*/ 27 w 299"/>
                    <a:gd name="T9" fmla="*/ 199 h 258"/>
                    <a:gd name="T10" fmla="*/ 30 w 299"/>
                    <a:gd name="T11" fmla="*/ 182 h 258"/>
                    <a:gd name="T12" fmla="*/ 21 w 299"/>
                    <a:gd name="T13" fmla="*/ 170 h 258"/>
                    <a:gd name="T14" fmla="*/ 3 w 299"/>
                    <a:gd name="T15" fmla="*/ 159 h 258"/>
                    <a:gd name="T16" fmla="*/ 1 w 299"/>
                    <a:gd name="T17" fmla="*/ 140 h 258"/>
                    <a:gd name="T18" fmla="*/ 11 w 299"/>
                    <a:gd name="T19" fmla="*/ 130 h 258"/>
                    <a:gd name="T20" fmla="*/ 30 w 299"/>
                    <a:gd name="T21" fmla="*/ 127 h 258"/>
                    <a:gd name="T22" fmla="*/ 37 w 299"/>
                    <a:gd name="T23" fmla="*/ 75 h 258"/>
                    <a:gd name="T24" fmla="*/ 45 w 299"/>
                    <a:gd name="T25" fmla="*/ 55 h 258"/>
                    <a:gd name="T26" fmla="*/ 58 w 299"/>
                    <a:gd name="T27" fmla="*/ 52 h 258"/>
                    <a:gd name="T28" fmla="*/ 71 w 299"/>
                    <a:gd name="T29" fmla="*/ 74 h 258"/>
                    <a:gd name="T30" fmla="*/ 76 w 299"/>
                    <a:gd name="T31" fmla="*/ 87 h 258"/>
                    <a:gd name="T32" fmla="*/ 85 w 299"/>
                    <a:gd name="T33" fmla="*/ 75 h 258"/>
                    <a:gd name="T34" fmla="*/ 94 w 299"/>
                    <a:gd name="T35" fmla="*/ 50 h 258"/>
                    <a:gd name="T36" fmla="*/ 99 w 299"/>
                    <a:gd name="T37" fmla="*/ 36 h 258"/>
                    <a:gd name="T38" fmla="*/ 116 w 299"/>
                    <a:gd name="T39" fmla="*/ 24 h 258"/>
                    <a:gd name="T40" fmla="*/ 137 w 299"/>
                    <a:gd name="T41" fmla="*/ 9 h 258"/>
                    <a:gd name="T42" fmla="*/ 151 w 299"/>
                    <a:gd name="T43" fmla="*/ 0 h 258"/>
                    <a:gd name="T44" fmla="*/ 165 w 299"/>
                    <a:gd name="T45" fmla="*/ 14 h 258"/>
                    <a:gd name="T46" fmla="*/ 179 w 299"/>
                    <a:gd name="T47" fmla="*/ 41 h 258"/>
                    <a:gd name="T48" fmla="*/ 204 w 299"/>
                    <a:gd name="T49" fmla="*/ 55 h 258"/>
                    <a:gd name="T50" fmla="*/ 222 w 299"/>
                    <a:gd name="T51" fmla="*/ 53 h 258"/>
                    <a:gd name="T52" fmla="*/ 234 w 299"/>
                    <a:gd name="T53" fmla="*/ 56 h 258"/>
                    <a:gd name="T54" fmla="*/ 242 w 299"/>
                    <a:gd name="T55" fmla="*/ 69 h 258"/>
                    <a:gd name="T56" fmla="*/ 267 w 299"/>
                    <a:gd name="T57" fmla="*/ 83 h 258"/>
                    <a:gd name="T58" fmla="*/ 281 w 299"/>
                    <a:gd name="T59" fmla="*/ 96 h 258"/>
                    <a:gd name="T60" fmla="*/ 280 w 299"/>
                    <a:gd name="T61" fmla="*/ 107 h 258"/>
                    <a:gd name="T62" fmla="*/ 265 w 299"/>
                    <a:gd name="T63" fmla="*/ 115 h 258"/>
                    <a:gd name="T64" fmla="*/ 256 w 299"/>
                    <a:gd name="T65" fmla="*/ 121 h 258"/>
                    <a:gd name="T66" fmla="*/ 260 w 299"/>
                    <a:gd name="T67" fmla="*/ 135 h 258"/>
                    <a:gd name="T68" fmla="*/ 275 w 299"/>
                    <a:gd name="T69" fmla="*/ 153 h 258"/>
                    <a:gd name="T70" fmla="*/ 293 w 299"/>
                    <a:gd name="T71" fmla="*/ 155 h 258"/>
                    <a:gd name="T72" fmla="*/ 285 w 299"/>
                    <a:gd name="T73" fmla="*/ 183 h 258"/>
                    <a:gd name="T74" fmla="*/ 282 w 299"/>
                    <a:gd name="T75" fmla="*/ 195 h 258"/>
                    <a:gd name="T76" fmla="*/ 295 w 299"/>
                    <a:gd name="T77" fmla="*/ 205 h 258"/>
                    <a:gd name="T78" fmla="*/ 288 w 299"/>
                    <a:gd name="T79" fmla="*/ 224 h 258"/>
                    <a:gd name="T80" fmla="*/ 275 w 299"/>
                    <a:gd name="T81" fmla="*/ 236 h 258"/>
                    <a:gd name="T82" fmla="*/ 270 w 299"/>
                    <a:gd name="T83" fmla="*/ 236 h 258"/>
                    <a:gd name="T84" fmla="*/ 268 w 299"/>
                    <a:gd name="T85" fmla="*/ 244 h 258"/>
                    <a:gd name="T86" fmla="*/ 260 w 299"/>
                    <a:gd name="T87" fmla="*/ 250 h 258"/>
                    <a:gd name="T88" fmla="*/ 236 w 299"/>
                    <a:gd name="T89" fmla="*/ 236 h 258"/>
                    <a:gd name="T90" fmla="*/ 219 w 299"/>
                    <a:gd name="T91" fmla="*/ 236 h 258"/>
                    <a:gd name="T92" fmla="*/ 221 w 299"/>
                    <a:gd name="T93" fmla="*/ 244 h 258"/>
                    <a:gd name="T94" fmla="*/ 222 w 299"/>
                    <a:gd name="T95" fmla="*/ 257 h 258"/>
                    <a:gd name="T96" fmla="*/ 209 w 299"/>
                    <a:gd name="T97" fmla="*/ 256 h 258"/>
                    <a:gd name="T98" fmla="*/ 196 w 299"/>
                    <a:gd name="T99" fmla="*/ 247 h 258"/>
                    <a:gd name="T100" fmla="*/ 171 w 299"/>
                    <a:gd name="T101" fmla="*/ 240 h 258"/>
                    <a:gd name="T102" fmla="*/ 134 w 299"/>
                    <a:gd name="T103" fmla="*/ 232 h 258"/>
                    <a:gd name="T104" fmla="*/ 121 w 299"/>
                    <a:gd name="T105" fmla="*/ 230 h 258"/>
                    <a:gd name="T106" fmla="*/ 117 w 299"/>
                    <a:gd name="T107" fmla="*/ 244 h 258"/>
                    <a:gd name="T108" fmla="*/ 116 w 299"/>
                    <a:gd name="T109" fmla="*/ 247 h 258"/>
                    <a:gd name="T110" fmla="*/ 107 w 299"/>
                    <a:gd name="T111" fmla="*/ 237 h 258"/>
                    <a:gd name="T112" fmla="*/ 89 w 299"/>
                    <a:gd name="T113" fmla="*/ 240 h 258"/>
                    <a:gd name="T114" fmla="*/ 73 w 299"/>
                    <a:gd name="T115" fmla="*/ 250 h 258"/>
                    <a:gd name="T116" fmla="*/ 56 w 299"/>
                    <a:gd name="T117" fmla="*/ 249 h 258"/>
                    <a:gd name="T118" fmla="*/ 42 w 299"/>
                    <a:gd name="T119" fmla="*/ 248 h 258"/>
                    <a:gd name="T120" fmla="*/ 30 w 299"/>
                    <a:gd name="T121" fmla="*/ 253 h 258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299"/>
                    <a:gd name="T184" fmla="*/ 0 h 258"/>
                    <a:gd name="T185" fmla="*/ 299 w 299"/>
                    <a:gd name="T186" fmla="*/ 258 h 258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299" h="258">
                      <a:moveTo>
                        <a:pt x="13" y="253"/>
                      </a:moveTo>
                      <a:lnTo>
                        <a:pt x="17" y="245"/>
                      </a:lnTo>
                      <a:lnTo>
                        <a:pt x="18" y="240"/>
                      </a:lnTo>
                      <a:lnTo>
                        <a:pt x="18" y="236"/>
                      </a:lnTo>
                      <a:lnTo>
                        <a:pt x="17" y="231"/>
                      </a:lnTo>
                      <a:lnTo>
                        <a:pt x="16" y="226"/>
                      </a:lnTo>
                      <a:lnTo>
                        <a:pt x="13" y="222"/>
                      </a:lnTo>
                      <a:lnTo>
                        <a:pt x="9" y="220"/>
                      </a:lnTo>
                      <a:lnTo>
                        <a:pt x="7" y="218"/>
                      </a:lnTo>
                      <a:lnTo>
                        <a:pt x="8" y="217"/>
                      </a:lnTo>
                      <a:lnTo>
                        <a:pt x="14" y="214"/>
                      </a:lnTo>
                      <a:lnTo>
                        <a:pt x="18" y="210"/>
                      </a:lnTo>
                      <a:lnTo>
                        <a:pt x="24" y="207"/>
                      </a:lnTo>
                      <a:lnTo>
                        <a:pt x="27" y="199"/>
                      </a:lnTo>
                      <a:lnTo>
                        <a:pt x="30" y="190"/>
                      </a:lnTo>
                      <a:lnTo>
                        <a:pt x="30" y="185"/>
                      </a:lnTo>
                      <a:lnTo>
                        <a:pt x="30" y="182"/>
                      </a:lnTo>
                      <a:lnTo>
                        <a:pt x="27" y="177"/>
                      </a:lnTo>
                      <a:lnTo>
                        <a:pt x="24" y="173"/>
                      </a:lnTo>
                      <a:lnTo>
                        <a:pt x="21" y="170"/>
                      </a:lnTo>
                      <a:lnTo>
                        <a:pt x="16" y="169"/>
                      </a:lnTo>
                      <a:lnTo>
                        <a:pt x="7" y="167"/>
                      </a:lnTo>
                      <a:lnTo>
                        <a:pt x="3" y="159"/>
                      </a:lnTo>
                      <a:lnTo>
                        <a:pt x="1" y="150"/>
                      </a:lnTo>
                      <a:lnTo>
                        <a:pt x="0" y="145"/>
                      </a:lnTo>
                      <a:lnTo>
                        <a:pt x="1" y="140"/>
                      </a:lnTo>
                      <a:lnTo>
                        <a:pt x="3" y="137"/>
                      </a:lnTo>
                      <a:lnTo>
                        <a:pt x="7" y="132"/>
                      </a:lnTo>
                      <a:lnTo>
                        <a:pt x="11" y="130"/>
                      </a:lnTo>
                      <a:lnTo>
                        <a:pt x="17" y="129"/>
                      </a:lnTo>
                      <a:lnTo>
                        <a:pt x="24" y="128"/>
                      </a:lnTo>
                      <a:lnTo>
                        <a:pt x="30" y="127"/>
                      </a:lnTo>
                      <a:lnTo>
                        <a:pt x="33" y="110"/>
                      </a:lnTo>
                      <a:lnTo>
                        <a:pt x="34" y="92"/>
                      </a:lnTo>
                      <a:lnTo>
                        <a:pt x="37" y="75"/>
                      </a:lnTo>
                      <a:lnTo>
                        <a:pt x="39" y="66"/>
                      </a:lnTo>
                      <a:lnTo>
                        <a:pt x="41" y="58"/>
                      </a:lnTo>
                      <a:lnTo>
                        <a:pt x="45" y="55"/>
                      </a:lnTo>
                      <a:lnTo>
                        <a:pt x="48" y="53"/>
                      </a:lnTo>
                      <a:lnTo>
                        <a:pt x="54" y="53"/>
                      </a:lnTo>
                      <a:lnTo>
                        <a:pt x="58" y="52"/>
                      </a:lnTo>
                      <a:lnTo>
                        <a:pt x="64" y="61"/>
                      </a:lnTo>
                      <a:lnTo>
                        <a:pt x="70" y="69"/>
                      </a:lnTo>
                      <a:lnTo>
                        <a:pt x="71" y="74"/>
                      </a:lnTo>
                      <a:lnTo>
                        <a:pt x="71" y="80"/>
                      </a:lnTo>
                      <a:lnTo>
                        <a:pt x="72" y="84"/>
                      </a:lnTo>
                      <a:lnTo>
                        <a:pt x="76" y="87"/>
                      </a:lnTo>
                      <a:lnTo>
                        <a:pt x="80" y="85"/>
                      </a:lnTo>
                      <a:lnTo>
                        <a:pt x="82" y="81"/>
                      </a:lnTo>
                      <a:lnTo>
                        <a:pt x="85" y="75"/>
                      </a:lnTo>
                      <a:lnTo>
                        <a:pt x="87" y="69"/>
                      </a:lnTo>
                      <a:lnTo>
                        <a:pt x="92" y="59"/>
                      </a:lnTo>
                      <a:lnTo>
                        <a:pt x="94" y="50"/>
                      </a:lnTo>
                      <a:lnTo>
                        <a:pt x="95" y="44"/>
                      </a:lnTo>
                      <a:lnTo>
                        <a:pt x="96" y="40"/>
                      </a:lnTo>
                      <a:lnTo>
                        <a:pt x="99" y="36"/>
                      </a:lnTo>
                      <a:lnTo>
                        <a:pt x="101" y="33"/>
                      </a:lnTo>
                      <a:lnTo>
                        <a:pt x="107" y="28"/>
                      </a:lnTo>
                      <a:lnTo>
                        <a:pt x="116" y="24"/>
                      </a:lnTo>
                      <a:lnTo>
                        <a:pt x="125" y="21"/>
                      </a:lnTo>
                      <a:lnTo>
                        <a:pt x="133" y="18"/>
                      </a:lnTo>
                      <a:lnTo>
                        <a:pt x="137" y="9"/>
                      </a:lnTo>
                      <a:lnTo>
                        <a:pt x="140" y="4"/>
                      </a:lnTo>
                      <a:lnTo>
                        <a:pt x="144" y="1"/>
                      </a:lnTo>
                      <a:lnTo>
                        <a:pt x="151" y="0"/>
                      </a:lnTo>
                      <a:lnTo>
                        <a:pt x="156" y="3"/>
                      </a:lnTo>
                      <a:lnTo>
                        <a:pt x="160" y="8"/>
                      </a:lnTo>
                      <a:lnTo>
                        <a:pt x="165" y="14"/>
                      </a:lnTo>
                      <a:lnTo>
                        <a:pt x="172" y="29"/>
                      </a:lnTo>
                      <a:lnTo>
                        <a:pt x="175" y="36"/>
                      </a:lnTo>
                      <a:lnTo>
                        <a:pt x="179" y="41"/>
                      </a:lnTo>
                      <a:lnTo>
                        <a:pt x="187" y="48"/>
                      </a:lnTo>
                      <a:lnTo>
                        <a:pt x="195" y="52"/>
                      </a:lnTo>
                      <a:lnTo>
                        <a:pt x="204" y="55"/>
                      </a:lnTo>
                      <a:lnTo>
                        <a:pt x="213" y="58"/>
                      </a:lnTo>
                      <a:lnTo>
                        <a:pt x="218" y="57"/>
                      </a:lnTo>
                      <a:lnTo>
                        <a:pt x="222" y="53"/>
                      </a:lnTo>
                      <a:lnTo>
                        <a:pt x="226" y="52"/>
                      </a:lnTo>
                      <a:lnTo>
                        <a:pt x="230" y="52"/>
                      </a:lnTo>
                      <a:lnTo>
                        <a:pt x="234" y="56"/>
                      </a:lnTo>
                      <a:lnTo>
                        <a:pt x="236" y="60"/>
                      </a:lnTo>
                      <a:lnTo>
                        <a:pt x="238" y="65"/>
                      </a:lnTo>
                      <a:lnTo>
                        <a:pt x="242" y="69"/>
                      </a:lnTo>
                      <a:lnTo>
                        <a:pt x="250" y="76"/>
                      </a:lnTo>
                      <a:lnTo>
                        <a:pt x="258" y="81"/>
                      </a:lnTo>
                      <a:lnTo>
                        <a:pt x="267" y="83"/>
                      </a:lnTo>
                      <a:lnTo>
                        <a:pt x="276" y="87"/>
                      </a:lnTo>
                      <a:lnTo>
                        <a:pt x="278" y="91"/>
                      </a:lnTo>
                      <a:lnTo>
                        <a:pt x="281" y="96"/>
                      </a:lnTo>
                      <a:lnTo>
                        <a:pt x="282" y="99"/>
                      </a:lnTo>
                      <a:lnTo>
                        <a:pt x="282" y="104"/>
                      </a:lnTo>
                      <a:lnTo>
                        <a:pt x="280" y="107"/>
                      </a:lnTo>
                      <a:lnTo>
                        <a:pt x="277" y="111"/>
                      </a:lnTo>
                      <a:lnTo>
                        <a:pt x="272" y="114"/>
                      </a:lnTo>
                      <a:lnTo>
                        <a:pt x="265" y="115"/>
                      </a:lnTo>
                      <a:lnTo>
                        <a:pt x="259" y="116"/>
                      </a:lnTo>
                      <a:lnTo>
                        <a:pt x="256" y="120"/>
                      </a:lnTo>
                      <a:lnTo>
                        <a:pt x="256" y="121"/>
                      </a:lnTo>
                      <a:lnTo>
                        <a:pt x="256" y="124"/>
                      </a:lnTo>
                      <a:lnTo>
                        <a:pt x="257" y="129"/>
                      </a:lnTo>
                      <a:lnTo>
                        <a:pt x="260" y="135"/>
                      </a:lnTo>
                      <a:lnTo>
                        <a:pt x="265" y="142"/>
                      </a:lnTo>
                      <a:lnTo>
                        <a:pt x="270" y="150"/>
                      </a:lnTo>
                      <a:lnTo>
                        <a:pt x="275" y="153"/>
                      </a:lnTo>
                      <a:lnTo>
                        <a:pt x="281" y="154"/>
                      </a:lnTo>
                      <a:lnTo>
                        <a:pt x="288" y="155"/>
                      </a:lnTo>
                      <a:lnTo>
                        <a:pt x="293" y="155"/>
                      </a:lnTo>
                      <a:lnTo>
                        <a:pt x="291" y="167"/>
                      </a:lnTo>
                      <a:lnTo>
                        <a:pt x="288" y="178"/>
                      </a:lnTo>
                      <a:lnTo>
                        <a:pt x="285" y="183"/>
                      </a:lnTo>
                      <a:lnTo>
                        <a:pt x="283" y="187"/>
                      </a:lnTo>
                      <a:lnTo>
                        <a:pt x="282" y="191"/>
                      </a:lnTo>
                      <a:lnTo>
                        <a:pt x="282" y="195"/>
                      </a:lnTo>
                      <a:lnTo>
                        <a:pt x="285" y="200"/>
                      </a:lnTo>
                      <a:lnTo>
                        <a:pt x="289" y="202"/>
                      </a:lnTo>
                      <a:lnTo>
                        <a:pt x="295" y="205"/>
                      </a:lnTo>
                      <a:lnTo>
                        <a:pt x="299" y="207"/>
                      </a:lnTo>
                      <a:lnTo>
                        <a:pt x="293" y="216"/>
                      </a:lnTo>
                      <a:lnTo>
                        <a:pt x="288" y="224"/>
                      </a:lnTo>
                      <a:lnTo>
                        <a:pt x="283" y="229"/>
                      </a:lnTo>
                      <a:lnTo>
                        <a:pt x="280" y="232"/>
                      </a:lnTo>
                      <a:lnTo>
                        <a:pt x="275" y="236"/>
                      </a:lnTo>
                      <a:lnTo>
                        <a:pt x="272" y="236"/>
                      </a:lnTo>
                      <a:lnTo>
                        <a:pt x="270" y="236"/>
                      </a:lnTo>
                      <a:lnTo>
                        <a:pt x="269" y="238"/>
                      </a:lnTo>
                      <a:lnTo>
                        <a:pt x="269" y="240"/>
                      </a:lnTo>
                      <a:lnTo>
                        <a:pt x="268" y="244"/>
                      </a:lnTo>
                      <a:lnTo>
                        <a:pt x="267" y="247"/>
                      </a:lnTo>
                      <a:lnTo>
                        <a:pt x="265" y="253"/>
                      </a:lnTo>
                      <a:lnTo>
                        <a:pt x="260" y="250"/>
                      </a:lnTo>
                      <a:lnTo>
                        <a:pt x="256" y="247"/>
                      </a:lnTo>
                      <a:lnTo>
                        <a:pt x="243" y="239"/>
                      </a:lnTo>
                      <a:lnTo>
                        <a:pt x="236" y="236"/>
                      </a:lnTo>
                      <a:lnTo>
                        <a:pt x="230" y="234"/>
                      </a:lnTo>
                      <a:lnTo>
                        <a:pt x="225" y="233"/>
                      </a:lnTo>
                      <a:lnTo>
                        <a:pt x="219" y="236"/>
                      </a:lnTo>
                      <a:lnTo>
                        <a:pt x="218" y="238"/>
                      </a:lnTo>
                      <a:lnTo>
                        <a:pt x="218" y="239"/>
                      </a:lnTo>
                      <a:lnTo>
                        <a:pt x="221" y="244"/>
                      </a:lnTo>
                      <a:lnTo>
                        <a:pt x="227" y="248"/>
                      </a:lnTo>
                      <a:lnTo>
                        <a:pt x="230" y="253"/>
                      </a:lnTo>
                      <a:lnTo>
                        <a:pt x="222" y="257"/>
                      </a:lnTo>
                      <a:lnTo>
                        <a:pt x="218" y="258"/>
                      </a:lnTo>
                      <a:lnTo>
                        <a:pt x="213" y="258"/>
                      </a:lnTo>
                      <a:lnTo>
                        <a:pt x="209" y="256"/>
                      </a:lnTo>
                      <a:lnTo>
                        <a:pt x="204" y="254"/>
                      </a:lnTo>
                      <a:lnTo>
                        <a:pt x="201" y="250"/>
                      </a:lnTo>
                      <a:lnTo>
                        <a:pt x="196" y="247"/>
                      </a:lnTo>
                      <a:lnTo>
                        <a:pt x="188" y="245"/>
                      </a:lnTo>
                      <a:lnTo>
                        <a:pt x="179" y="241"/>
                      </a:lnTo>
                      <a:lnTo>
                        <a:pt x="171" y="240"/>
                      </a:lnTo>
                      <a:lnTo>
                        <a:pt x="162" y="238"/>
                      </a:lnTo>
                      <a:lnTo>
                        <a:pt x="143" y="234"/>
                      </a:lnTo>
                      <a:lnTo>
                        <a:pt x="134" y="232"/>
                      </a:lnTo>
                      <a:lnTo>
                        <a:pt x="127" y="231"/>
                      </a:lnTo>
                      <a:lnTo>
                        <a:pt x="123" y="230"/>
                      </a:lnTo>
                      <a:lnTo>
                        <a:pt x="121" y="230"/>
                      </a:lnTo>
                      <a:lnTo>
                        <a:pt x="119" y="236"/>
                      </a:lnTo>
                      <a:lnTo>
                        <a:pt x="118" y="240"/>
                      </a:lnTo>
                      <a:lnTo>
                        <a:pt x="117" y="244"/>
                      </a:lnTo>
                      <a:lnTo>
                        <a:pt x="117" y="246"/>
                      </a:lnTo>
                      <a:lnTo>
                        <a:pt x="116" y="248"/>
                      </a:lnTo>
                      <a:lnTo>
                        <a:pt x="116" y="247"/>
                      </a:lnTo>
                      <a:lnTo>
                        <a:pt x="115" y="244"/>
                      </a:lnTo>
                      <a:lnTo>
                        <a:pt x="112" y="240"/>
                      </a:lnTo>
                      <a:lnTo>
                        <a:pt x="107" y="237"/>
                      </a:lnTo>
                      <a:lnTo>
                        <a:pt x="99" y="236"/>
                      </a:lnTo>
                      <a:lnTo>
                        <a:pt x="94" y="237"/>
                      </a:lnTo>
                      <a:lnTo>
                        <a:pt x="89" y="240"/>
                      </a:lnTo>
                      <a:lnTo>
                        <a:pt x="86" y="245"/>
                      </a:lnTo>
                      <a:lnTo>
                        <a:pt x="81" y="247"/>
                      </a:lnTo>
                      <a:lnTo>
                        <a:pt x="73" y="250"/>
                      </a:lnTo>
                      <a:lnTo>
                        <a:pt x="64" y="253"/>
                      </a:lnTo>
                      <a:lnTo>
                        <a:pt x="60" y="252"/>
                      </a:lnTo>
                      <a:lnTo>
                        <a:pt x="56" y="249"/>
                      </a:lnTo>
                      <a:lnTo>
                        <a:pt x="52" y="248"/>
                      </a:lnTo>
                      <a:lnTo>
                        <a:pt x="47" y="247"/>
                      </a:lnTo>
                      <a:lnTo>
                        <a:pt x="42" y="248"/>
                      </a:lnTo>
                      <a:lnTo>
                        <a:pt x="39" y="250"/>
                      </a:lnTo>
                      <a:lnTo>
                        <a:pt x="34" y="252"/>
                      </a:lnTo>
                      <a:lnTo>
                        <a:pt x="30" y="253"/>
                      </a:lnTo>
                      <a:lnTo>
                        <a:pt x="22" y="253"/>
                      </a:lnTo>
                      <a:lnTo>
                        <a:pt x="13" y="25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8568" name="Freeform 65"/>
                <p:cNvSpPr>
                  <a:spLocks/>
                </p:cNvSpPr>
                <p:nvPr/>
              </p:nvSpPr>
              <p:spPr bwMode="auto">
                <a:xfrm>
                  <a:off x="1256" y="2136"/>
                  <a:ext cx="299" cy="258"/>
                </a:xfrm>
                <a:custGeom>
                  <a:avLst/>
                  <a:gdLst>
                    <a:gd name="T0" fmla="*/ 18 w 299"/>
                    <a:gd name="T1" fmla="*/ 240 h 258"/>
                    <a:gd name="T2" fmla="*/ 16 w 299"/>
                    <a:gd name="T3" fmla="*/ 226 h 258"/>
                    <a:gd name="T4" fmla="*/ 7 w 299"/>
                    <a:gd name="T5" fmla="*/ 218 h 258"/>
                    <a:gd name="T6" fmla="*/ 14 w 299"/>
                    <a:gd name="T7" fmla="*/ 214 h 258"/>
                    <a:gd name="T8" fmla="*/ 27 w 299"/>
                    <a:gd name="T9" fmla="*/ 199 h 258"/>
                    <a:gd name="T10" fmla="*/ 30 w 299"/>
                    <a:gd name="T11" fmla="*/ 182 h 258"/>
                    <a:gd name="T12" fmla="*/ 21 w 299"/>
                    <a:gd name="T13" fmla="*/ 170 h 258"/>
                    <a:gd name="T14" fmla="*/ 3 w 299"/>
                    <a:gd name="T15" fmla="*/ 159 h 258"/>
                    <a:gd name="T16" fmla="*/ 1 w 299"/>
                    <a:gd name="T17" fmla="*/ 140 h 258"/>
                    <a:gd name="T18" fmla="*/ 11 w 299"/>
                    <a:gd name="T19" fmla="*/ 130 h 258"/>
                    <a:gd name="T20" fmla="*/ 30 w 299"/>
                    <a:gd name="T21" fmla="*/ 127 h 258"/>
                    <a:gd name="T22" fmla="*/ 37 w 299"/>
                    <a:gd name="T23" fmla="*/ 75 h 258"/>
                    <a:gd name="T24" fmla="*/ 45 w 299"/>
                    <a:gd name="T25" fmla="*/ 55 h 258"/>
                    <a:gd name="T26" fmla="*/ 58 w 299"/>
                    <a:gd name="T27" fmla="*/ 52 h 258"/>
                    <a:gd name="T28" fmla="*/ 71 w 299"/>
                    <a:gd name="T29" fmla="*/ 74 h 258"/>
                    <a:gd name="T30" fmla="*/ 76 w 299"/>
                    <a:gd name="T31" fmla="*/ 87 h 258"/>
                    <a:gd name="T32" fmla="*/ 85 w 299"/>
                    <a:gd name="T33" fmla="*/ 75 h 258"/>
                    <a:gd name="T34" fmla="*/ 94 w 299"/>
                    <a:gd name="T35" fmla="*/ 50 h 258"/>
                    <a:gd name="T36" fmla="*/ 99 w 299"/>
                    <a:gd name="T37" fmla="*/ 36 h 258"/>
                    <a:gd name="T38" fmla="*/ 116 w 299"/>
                    <a:gd name="T39" fmla="*/ 24 h 258"/>
                    <a:gd name="T40" fmla="*/ 137 w 299"/>
                    <a:gd name="T41" fmla="*/ 9 h 258"/>
                    <a:gd name="T42" fmla="*/ 151 w 299"/>
                    <a:gd name="T43" fmla="*/ 0 h 258"/>
                    <a:gd name="T44" fmla="*/ 165 w 299"/>
                    <a:gd name="T45" fmla="*/ 14 h 258"/>
                    <a:gd name="T46" fmla="*/ 179 w 299"/>
                    <a:gd name="T47" fmla="*/ 41 h 258"/>
                    <a:gd name="T48" fmla="*/ 204 w 299"/>
                    <a:gd name="T49" fmla="*/ 55 h 258"/>
                    <a:gd name="T50" fmla="*/ 222 w 299"/>
                    <a:gd name="T51" fmla="*/ 53 h 258"/>
                    <a:gd name="T52" fmla="*/ 234 w 299"/>
                    <a:gd name="T53" fmla="*/ 56 h 258"/>
                    <a:gd name="T54" fmla="*/ 242 w 299"/>
                    <a:gd name="T55" fmla="*/ 69 h 258"/>
                    <a:gd name="T56" fmla="*/ 267 w 299"/>
                    <a:gd name="T57" fmla="*/ 83 h 258"/>
                    <a:gd name="T58" fmla="*/ 281 w 299"/>
                    <a:gd name="T59" fmla="*/ 96 h 258"/>
                    <a:gd name="T60" fmla="*/ 280 w 299"/>
                    <a:gd name="T61" fmla="*/ 107 h 258"/>
                    <a:gd name="T62" fmla="*/ 265 w 299"/>
                    <a:gd name="T63" fmla="*/ 115 h 258"/>
                    <a:gd name="T64" fmla="*/ 256 w 299"/>
                    <a:gd name="T65" fmla="*/ 121 h 258"/>
                    <a:gd name="T66" fmla="*/ 260 w 299"/>
                    <a:gd name="T67" fmla="*/ 135 h 258"/>
                    <a:gd name="T68" fmla="*/ 275 w 299"/>
                    <a:gd name="T69" fmla="*/ 153 h 258"/>
                    <a:gd name="T70" fmla="*/ 293 w 299"/>
                    <a:gd name="T71" fmla="*/ 155 h 258"/>
                    <a:gd name="T72" fmla="*/ 285 w 299"/>
                    <a:gd name="T73" fmla="*/ 183 h 258"/>
                    <a:gd name="T74" fmla="*/ 282 w 299"/>
                    <a:gd name="T75" fmla="*/ 195 h 258"/>
                    <a:gd name="T76" fmla="*/ 295 w 299"/>
                    <a:gd name="T77" fmla="*/ 205 h 258"/>
                    <a:gd name="T78" fmla="*/ 288 w 299"/>
                    <a:gd name="T79" fmla="*/ 224 h 258"/>
                    <a:gd name="T80" fmla="*/ 275 w 299"/>
                    <a:gd name="T81" fmla="*/ 236 h 258"/>
                    <a:gd name="T82" fmla="*/ 270 w 299"/>
                    <a:gd name="T83" fmla="*/ 236 h 258"/>
                    <a:gd name="T84" fmla="*/ 268 w 299"/>
                    <a:gd name="T85" fmla="*/ 244 h 258"/>
                    <a:gd name="T86" fmla="*/ 260 w 299"/>
                    <a:gd name="T87" fmla="*/ 250 h 258"/>
                    <a:gd name="T88" fmla="*/ 236 w 299"/>
                    <a:gd name="T89" fmla="*/ 236 h 258"/>
                    <a:gd name="T90" fmla="*/ 219 w 299"/>
                    <a:gd name="T91" fmla="*/ 236 h 258"/>
                    <a:gd name="T92" fmla="*/ 221 w 299"/>
                    <a:gd name="T93" fmla="*/ 244 h 258"/>
                    <a:gd name="T94" fmla="*/ 222 w 299"/>
                    <a:gd name="T95" fmla="*/ 257 h 258"/>
                    <a:gd name="T96" fmla="*/ 209 w 299"/>
                    <a:gd name="T97" fmla="*/ 256 h 258"/>
                    <a:gd name="T98" fmla="*/ 196 w 299"/>
                    <a:gd name="T99" fmla="*/ 247 h 258"/>
                    <a:gd name="T100" fmla="*/ 171 w 299"/>
                    <a:gd name="T101" fmla="*/ 240 h 258"/>
                    <a:gd name="T102" fmla="*/ 134 w 299"/>
                    <a:gd name="T103" fmla="*/ 232 h 258"/>
                    <a:gd name="T104" fmla="*/ 121 w 299"/>
                    <a:gd name="T105" fmla="*/ 230 h 258"/>
                    <a:gd name="T106" fmla="*/ 117 w 299"/>
                    <a:gd name="T107" fmla="*/ 244 h 258"/>
                    <a:gd name="T108" fmla="*/ 116 w 299"/>
                    <a:gd name="T109" fmla="*/ 247 h 258"/>
                    <a:gd name="T110" fmla="*/ 107 w 299"/>
                    <a:gd name="T111" fmla="*/ 237 h 258"/>
                    <a:gd name="T112" fmla="*/ 89 w 299"/>
                    <a:gd name="T113" fmla="*/ 240 h 258"/>
                    <a:gd name="T114" fmla="*/ 73 w 299"/>
                    <a:gd name="T115" fmla="*/ 250 h 258"/>
                    <a:gd name="T116" fmla="*/ 56 w 299"/>
                    <a:gd name="T117" fmla="*/ 249 h 258"/>
                    <a:gd name="T118" fmla="*/ 42 w 299"/>
                    <a:gd name="T119" fmla="*/ 248 h 258"/>
                    <a:gd name="T120" fmla="*/ 30 w 299"/>
                    <a:gd name="T121" fmla="*/ 253 h 258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299"/>
                    <a:gd name="T184" fmla="*/ 0 h 258"/>
                    <a:gd name="T185" fmla="*/ 299 w 299"/>
                    <a:gd name="T186" fmla="*/ 258 h 258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299" h="258">
                      <a:moveTo>
                        <a:pt x="13" y="253"/>
                      </a:moveTo>
                      <a:lnTo>
                        <a:pt x="17" y="245"/>
                      </a:lnTo>
                      <a:lnTo>
                        <a:pt x="18" y="240"/>
                      </a:lnTo>
                      <a:lnTo>
                        <a:pt x="18" y="236"/>
                      </a:lnTo>
                      <a:lnTo>
                        <a:pt x="17" y="231"/>
                      </a:lnTo>
                      <a:lnTo>
                        <a:pt x="16" y="226"/>
                      </a:lnTo>
                      <a:lnTo>
                        <a:pt x="13" y="222"/>
                      </a:lnTo>
                      <a:lnTo>
                        <a:pt x="9" y="220"/>
                      </a:lnTo>
                      <a:lnTo>
                        <a:pt x="7" y="218"/>
                      </a:lnTo>
                      <a:lnTo>
                        <a:pt x="8" y="217"/>
                      </a:lnTo>
                      <a:lnTo>
                        <a:pt x="14" y="214"/>
                      </a:lnTo>
                      <a:lnTo>
                        <a:pt x="18" y="210"/>
                      </a:lnTo>
                      <a:lnTo>
                        <a:pt x="24" y="207"/>
                      </a:lnTo>
                      <a:lnTo>
                        <a:pt x="27" y="199"/>
                      </a:lnTo>
                      <a:lnTo>
                        <a:pt x="30" y="190"/>
                      </a:lnTo>
                      <a:lnTo>
                        <a:pt x="30" y="185"/>
                      </a:lnTo>
                      <a:lnTo>
                        <a:pt x="30" y="182"/>
                      </a:lnTo>
                      <a:lnTo>
                        <a:pt x="27" y="177"/>
                      </a:lnTo>
                      <a:lnTo>
                        <a:pt x="24" y="173"/>
                      </a:lnTo>
                      <a:lnTo>
                        <a:pt x="21" y="170"/>
                      </a:lnTo>
                      <a:lnTo>
                        <a:pt x="16" y="169"/>
                      </a:lnTo>
                      <a:lnTo>
                        <a:pt x="7" y="167"/>
                      </a:lnTo>
                      <a:lnTo>
                        <a:pt x="3" y="159"/>
                      </a:lnTo>
                      <a:lnTo>
                        <a:pt x="1" y="150"/>
                      </a:lnTo>
                      <a:lnTo>
                        <a:pt x="0" y="145"/>
                      </a:lnTo>
                      <a:lnTo>
                        <a:pt x="1" y="140"/>
                      </a:lnTo>
                      <a:lnTo>
                        <a:pt x="3" y="137"/>
                      </a:lnTo>
                      <a:lnTo>
                        <a:pt x="7" y="132"/>
                      </a:lnTo>
                      <a:lnTo>
                        <a:pt x="11" y="130"/>
                      </a:lnTo>
                      <a:lnTo>
                        <a:pt x="17" y="129"/>
                      </a:lnTo>
                      <a:lnTo>
                        <a:pt x="24" y="128"/>
                      </a:lnTo>
                      <a:lnTo>
                        <a:pt x="30" y="127"/>
                      </a:lnTo>
                      <a:lnTo>
                        <a:pt x="33" y="110"/>
                      </a:lnTo>
                      <a:lnTo>
                        <a:pt x="34" y="92"/>
                      </a:lnTo>
                      <a:lnTo>
                        <a:pt x="37" y="75"/>
                      </a:lnTo>
                      <a:lnTo>
                        <a:pt x="39" y="66"/>
                      </a:lnTo>
                      <a:lnTo>
                        <a:pt x="41" y="58"/>
                      </a:lnTo>
                      <a:lnTo>
                        <a:pt x="45" y="55"/>
                      </a:lnTo>
                      <a:lnTo>
                        <a:pt x="48" y="53"/>
                      </a:lnTo>
                      <a:lnTo>
                        <a:pt x="54" y="53"/>
                      </a:lnTo>
                      <a:lnTo>
                        <a:pt x="58" y="52"/>
                      </a:lnTo>
                      <a:lnTo>
                        <a:pt x="64" y="61"/>
                      </a:lnTo>
                      <a:lnTo>
                        <a:pt x="70" y="69"/>
                      </a:lnTo>
                      <a:lnTo>
                        <a:pt x="71" y="74"/>
                      </a:lnTo>
                      <a:lnTo>
                        <a:pt x="71" y="80"/>
                      </a:lnTo>
                      <a:lnTo>
                        <a:pt x="72" y="84"/>
                      </a:lnTo>
                      <a:lnTo>
                        <a:pt x="76" y="87"/>
                      </a:lnTo>
                      <a:lnTo>
                        <a:pt x="80" y="85"/>
                      </a:lnTo>
                      <a:lnTo>
                        <a:pt x="82" y="81"/>
                      </a:lnTo>
                      <a:lnTo>
                        <a:pt x="85" y="75"/>
                      </a:lnTo>
                      <a:lnTo>
                        <a:pt x="87" y="69"/>
                      </a:lnTo>
                      <a:lnTo>
                        <a:pt x="92" y="59"/>
                      </a:lnTo>
                      <a:lnTo>
                        <a:pt x="94" y="50"/>
                      </a:lnTo>
                      <a:lnTo>
                        <a:pt x="95" y="44"/>
                      </a:lnTo>
                      <a:lnTo>
                        <a:pt x="96" y="40"/>
                      </a:lnTo>
                      <a:lnTo>
                        <a:pt x="99" y="36"/>
                      </a:lnTo>
                      <a:lnTo>
                        <a:pt x="101" y="33"/>
                      </a:lnTo>
                      <a:lnTo>
                        <a:pt x="107" y="28"/>
                      </a:lnTo>
                      <a:lnTo>
                        <a:pt x="116" y="24"/>
                      </a:lnTo>
                      <a:lnTo>
                        <a:pt x="125" y="21"/>
                      </a:lnTo>
                      <a:lnTo>
                        <a:pt x="133" y="18"/>
                      </a:lnTo>
                      <a:lnTo>
                        <a:pt x="137" y="9"/>
                      </a:lnTo>
                      <a:lnTo>
                        <a:pt x="140" y="4"/>
                      </a:lnTo>
                      <a:lnTo>
                        <a:pt x="144" y="1"/>
                      </a:lnTo>
                      <a:lnTo>
                        <a:pt x="151" y="0"/>
                      </a:lnTo>
                      <a:lnTo>
                        <a:pt x="156" y="3"/>
                      </a:lnTo>
                      <a:lnTo>
                        <a:pt x="160" y="8"/>
                      </a:lnTo>
                      <a:lnTo>
                        <a:pt x="165" y="14"/>
                      </a:lnTo>
                      <a:lnTo>
                        <a:pt x="172" y="29"/>
                      </a:lnTo>
                      <a:lnTo>
                        <a:pt x="175" y="36"/>
                      </a:lnTo>
                      <a:lnTo>
                        <a:pt x="179" y="41"/>
                      </a:lnTo>
                      <a:lnTo>
                        <a:pt x="187" y="48"/>
                      </a:lnTo>
                      <a:lnTo>
                        <a:pt x="195" y="52"/>
                      </a:lnTo>
                      <a:lnTo>
                        <a:pt x="204" y="55"/>
                      </a:lnTo>
                      <a:lnTo>
                        <a:pt x="213" y="58"/>
                      </a:lnTo>
                      <a:lnTo>
                        <a:pt x="218" y="57"/>
                      </a:lnTo>
                      <a:lnTo>
                        <a:pt x="222" y="53"/>
                      </a:lnTo>
                      <a:lnTo>
                        <a:pt x="226" y="52"/>
                      </a:lnTo>
                      <a:lnTo>
                        <a:pt x="230" y="52"/>
                      </a:lnTo>
                      <a:lnTo>
                        <a:pt x="234" y="56"/>
                      </a:lnTo>
                      <a:lnTo>
                        <a:pt x="236" y="60"/>
                      </a:lnTo>
                      <a:lnTo>
                        <a:pt x="238" y="65"/>
                      </a:lnTo>
                      <a:lnTo>
                        <a:pt x="242" y="69"/>
                      </a:lnTo>
                      <a:lnTo>
                        <a:pt x="250" y="76"/>
                      </a:lnTo>
                      <a:lnTo>
                        <a:pt x="258" y="81"/>
                      </a:lnTo>
                      <a:lnTo>
                        <a:pt x="267" y="83"/>
                      </a:lnTo>
                      <a:lnTo>
                        <a:pt x="276" y="87"/>
                      </a:lnTo>
                      <a:lnTo>
                        <a:pt x="278" y="91"/>
                      </a:lnTo>
                      <a:lnTo>
                        <a:pt x="281" y="96"/>
                      </a:lnTo>
                      <a:lnTo>
                        <a:pt x="282" y="99"/>
                      </a:lnTo>
                      <a:lnTo>
                        <a:pt x="282" y="104"/>
                      </a:lnTo>
                      <a:lnTo>
                        <a:pt x="280" y="107"/>
                      </a:lnTo>
                      <a:lnTo>
                        <a:pt x="277" y="111"/>
                      </a:lnTo>
                      <a:lnTo>
                        <a:pt x="272" y="114"/>
                      </a:lnTo>
                      <a:lnTo>
                        <a:pt x="265" y="115"/>
                      </a:lnTo>
                      <a:lnTo>
                        <a:pt x="259" y="116"/>
                      </a:lnTo>
                      <a:lnTo>
                        <a:pt x="256" y="120"/>
                      </a:lnTo>
                      <a:lnTo>
                        <a:pt x="256" y="121"/>
                      </a:lnTo>
                      <a:lnTo>
                        <a:pt x="256" y="124"/>
                      </a:lnTo>
                      <a:lnTo>
                        <a:pt x="257" y="129"/>
                      </a:lnTo>
                      <a:lnTo>
                        <a:pt x="260" y="135"/>
                      </a:lnTo>
                      <a:lnTo>
                        <a:pt x="265" y="142"/>
                      </a:lnTo>
                      <a:lnTo>
                        <a:pt x="270" y="150"/>
                      </a:lnTo>
                      <a:lnTo>
                        <a:pt x="275" y="153"/>
                      </a:lnTo>
                      <a:lnTo>
                        <a:pt x="281" y="154"/>
                      </a:lnTo>
                      <a:lnTo>
                        <a:pt x="288" y="155"/>
                      </a:lnTo>
                      <a:lnTo>
                        <a:pt x="293" y="155"/>
                      </a:lnTo>
                      <a:lnTo>
                        <a:pt x="291" y="167"/>
                      </a:lnTo>
                      <a:lnTo>
                        <a:pt x="288" y="178"/>
                      </a:lnTo>
                      <a:lnTo>
                        <a:pt x="285" y="183"/>
                      </a:lnTo>
                      <a:lnTo>
                        <a:pt x="283" y="187"/>
                      </a:lnTo>
                      <a:lnTo>
                        <a:pt x="282" y="191"/>
                      </a:lnTo>
                      <a:lnTo>
                        <a:pt x="282" y="195"/>
                      </a:lnTo>
                      <a:lnTo>
                        <a:pt x="285" y="200"/>
                      </a:lnTo>
                      <a:lnTo>
                        <a:pt x="289" y="202"/>
                      </a:lnTo>
                      <a:lnTo>
                        <a:pt x="295" y="205"/>
                      </a:lnTo>
                      <a:lnTo>
                        <a:pt x="299" y="207"/>
                      </a:lnTo>
                      <a:lnTo>
                        <a:pt x="293" y="216"/>
                      </a:lnTo>
                      <a:lnTo>
                        <a:pt x="288" y="224"/>
                      </a:lnTo>
                      <a:lnTo>
                        <a:pt x="283" y="229"/>
                      </a:lnTo>
                      <a:lnTo>
                        <a:pt x="280" y="232"/>
                      </a:lnTo>
                      <a:lnTo>
                        <a:pt x="275" y="236"/>
                      </a:lnTo>
                      <a:lnTo>
                        <a:pt x="272" y="236"/>
                      </a:lnTo>
                      <a:lnTo>
                        <a:pt x="270" y="236"/>
                      </a:lnTo>
                      <a:lnTo>
                        <a:pt x="269" y="238"/>
                      </a:lnTo>
                      <a:lnTo>
                        <a:pt x="269" y="240"/>
                      </a:lnTo>
                      <a:lnTo>
                        <a:pt x="268" y="244"/>
                      </a:lnTo>
                      <a:lnTo>
                        <a:pt x="267" y="247"/>
                      </a:lnTo>
                      <a:lnTo>
                        <a:pt x="265" y="253"/>
                      </a:lnTo>
                      <a:lnTo>
                        <a:pt x="260" y="250"/>
                      </a:lnTo>
                      <a:lnTo>
                        <a:pt x="256" y="247"/>
                      </a:lnTo>
                      <a:lnTo>
                        <a:pt x="243" y="239"/>
                      </a:lnTo>
                      <a:lnTo>
                        <a:pt x="236" y="236"/>
                      </a:lnTo>
                      <a:lnTo>
                        <a:pt x="230" y="234"/>
                      </a:lnTo>
                      <a:lnTo>
                        <a:pt x="225" y="233"/>
                      </a:lnTo>
                      <a:lnTo>
                        <a:pt x="219" y="236"/>
                      </a:lnTo>
                      <a:lnTo>
                        <a:pt x="218" y="238"/>
                      </a:lnTo>
                      <a:lnTo>
                        <a:pt x="218" y="239"/>
                      </a:lnTo>
                      <a:lnTo>
                        <a:pt x="221" y="244"/>
                      </a:lnTo>
                      <a:lnTo>
                        <a:pt x="227" y="248"/>
                      </a:lnTo>
                      <a:lnTo>
                        <a:pt x="230" y="253"/>
                      </a:lnTo>
                      <a:lnTo>
                        <a:pt x="222" y="257"/>
                      </a:lnTo>
                      <a:lnTo>
                        <a:pt x="218" y="258"/>
                      </a:lnTo>
                      <a:lnTo>
                        <a:pt x="213" y="258"/>
                      </a:lnTo>
                      <a:lnTo>
                        <a:pt x="209" y="256"/>
                      </a:lnTo>
                      <a:lnTo>
                        <a:pt x="204" y="254"/>
                      </a:lnTo>
                      <a:lnTo>
                        <a:pt x="201" y="250"/>
                      </a:lnTo>
                      <a:lnTo>
                        <a:pt x="196" y="247"/>
                      </a:lnTo>
                      <a:lnTo>
                        <a:pt x="188" y="245"/>
                      </a:lnTo>
                      <a:lnTo>
                        <a:pt x="179" y="241"/>
                      </a:lnTo>
                      <a:lnTo>
                        <a:pt x="171" y="240"/>
                      </a:lnTo>
                      <a:lnTo>
                        <a:pt x="162" y="238"/>
                      </a:lnTo>
                      <a:lnTo>
                        <a:pt x="143" y="234"/>
                      </a:lnTo>
                      <a:lnTo>
                        <a:pt x="134" y="232"/>
                      </a:lnTo>
                      <a:lnTo>
                        <a:pt x="127" y="231"/>
                      </a:lnTo>
                      <a:lnTo>
                        <a:pt x="123" y="230"/>
                      </a:lnTo>
                      <a:lnTo>
                        <a:pt x="121" y="230"/>
                      </a:lnTo>
                      <a:lnTo>
                        <a:pt x="119" y="236"/>
                      </a:lnTo>
                      <a:lnTo>
                        <a:pt x="118" y="240"/>
                      </a:lnTo>
                      <a:lnTo>
                        <a:pt x="117" y="244"/>
                      </a:lnTo>
                      <a:lnTo>
                        <a:pt x="117" y="246"/>
                      </a:lnTo>
                      <a:lnTo>
                        <a:pt x="116" y="248"/>
                      </a:lnTo>
                      <a:lnTo>
                        <a:pt x="116" y="247"/>
                      </a:lnTo>
                      <a:lnTo>
                        <a:pt x="115" y="244"/>
                      </a:lnTo>
                      <a:lnTo>
                        <a:pt x="112" y="240"/>
                      </a:lnTo>
                      <a:lnTo>
                        <a:pt x="107" y="237"/>
                      </a:lnTo>
                      <a:lnTo>
                        <a:pt x="99" y="236"/>
                      </a:lnTo>
                      <a:lnTo>
                        <a:pt x="94" y="237"/>
                      </a:lnTo>
                      <a:lnTo>
                        <a:pt x="89" y="240"/>
                      </a:lnTo>
                      <a:lnTo>
                        <a:pt x="86" y="245"/>
                      </a:lnTo>
                      <a:lnTo>
                        <a:pt x="81" y="247"/>
                      </a:lnTo>
                      <a:lnTo>
                        <a:pt x="73" y="250"/>
                      </a:lnTo>
                      <a:lnTo>
                        <a:pt x="64" y="253"/>
                      </a:lnTo>
                      <a:lnTo>
                        <a:pt x="60" y="252"/>
                      </a:lnTo>
                      <a:lnTo>
                        <a:pt x="56" y="249"/>
                      </a:lnTo>
                      <a:lnTo>
                        <a:pt x="52" y="248"/>
                      </a:lnTo>
                      <a:lnTo>
                        <a:pt x="47" y="247"/>
                      </a:lnTo>
                      <a:lnTo>
                        <a:pt x="42" y="248"/>
                      </a:lnTo>
                      <a:lnTo>
                        <a:pt x="39" y="250"/>
                      </a:lnTo>
                      <a:lnTo>
                        <a:pt x="34" y="252"/>
                      </a:lnTo>
                      <a:lnTo>
                        <a:pt x="30" y="253"/>
                      </a:lnTo>
                      <a:lnTo>
                        <a:pt x="22" y="253"/>
                      </a:lnTo>
                      <a:lnTo>
                        <a:pt x="13" y="25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793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sp>
            <p:nvSpPr>
              <p:cNvPr id="18453" name="Rectangle 70"/>
              <p:cNvSpPr>
                <a:spLocks noChangeArrowheads="1"/>
              </p:cNvSpPr>
              <p:nvPr/>
            </p:nvSpPr>
            <p:spPr bwMode="auto">
              <a:xfrm>
                <a:off x="161" y="3206"/>
                <a:ext cx="276" cy="8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pPr eaLnBrk="0" hangingPunct="0"/>
                <a:r>
                  <a:rPr lang="en-GB" sz="900">
                    <a:solidFill>
                      <a:srgbClr val="000000"/>
                    </a:solidFill>
                  </a:rPr>
                  <a:t>speaker </a:t>
                </a:r>
                <a:endParaRPr lang="en-GB" sz="2000">
                  <a:solidFill>
                    <a:srgbClr val="FFCC00"/>
                  </a:solidFill>
                </a:endParaRPr>
              </a:p>
            </p:txBody>
          </p:sp>
          <p:sp>
            <p:nvSpPr>
              <p:cNvPr id="18454" name="Rectangle 71"/>
              <p:cNvSpPr>
                <a:spLocks noChangeArrowheads="1"/>
              </p:cNvSpPr>
              <p:nvPr/>
            </p:nvSpPr>
            <p:spPr bwMode="auto">
              <a:xfrm>
                <a:off x="96" y="3274"/>
                <a:ext cx="432" cy="8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pPr eaLnBrk="0" hangingPunct="0"/>
                <a:r>
                  <a:rPr lang="en-GB" sz="900">
                    <a:solidFill>
                      <a:srgbClr val="000000"/>
                    </a:solidFill>
                  </a:rPr>
                  <a:t>broadcasting </a:t>
                </a:r>
                <a:endParaRPr lang="en-GB" sz="2000">
                  <a:solidFill>
                    <a:srgbClr val="FFCC00"/>
                  </a:solidFill>
                </a:endParaRPr>
              </a:p>
            </p:txBody>
          </p:sp>
          <p:sp>
            <p:nvSpPr>
              <p:cNvPr id="18455" name="Rectangle 72"/>
              <p:cNvSpPr>
                <a:spLocks noChangeArrowheads="1"/>
              </p:cNvSpPr>
              <p:nvPr/>
            </p:nvSpPr>
            <p:spPr bwMode="auto">
              <a:xfrm>
                <a:off x="137" y="3350"/>
                <a:ext cx="316" cy="8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pPr eaLnBrk="0" hangingPunct="0"/>
                <a:r>
                  <a:rPr lang="en-GB" sz="900">
                    <a:solidFill>
                      <a:srgbClr val="000000"/>
                    </a:solidFill>
                  </a:rPr>
                  <a:t>reef noise</a:t>
                </a:r>
                <a:endParaRPr lang="en-GB" sz="2000">
                  <a:solidFill>
                    <a:srgbClr val="FFCC00"/>
                  </a:solidFill>
                </a:endParaRPr>
              </a:p>
            </p:txBody>
          </p:sp>
          <p:grpSp>
            <p:nvGrpSpPr>
              <p:cNvPr id="18456" name="Group 73"/>
              <p:cNvGrpSpPr>
                <a:grpSpLocks/>
              </p:cNvGrpSpPr>
              <p:nvPr/>
            </p:nvGrpSpPr>
            <p:grpSpPr bwMode="auto">
              <a:xfrm>
                <a:off x="434" y="3433"/>
                <a:ext cx="134" cy="50"/>
                <a:chOff x="703" y="1563"/>
                <a:chExt cx="155" cy="59"/>
              </a:xfrm>
            </p:grpSpPr>
            <p:sp>
              <p:nvSpPr>
                <p:cNvPr id="18565" name="Line 74"/>
                <p:cNvSpPr>
                  <a:spLocks noChangeShapeType="1"/>
                </p:cNvSpPr>
                <p:nvPr/>
              </p:nvSpPr>
              <p:spPr bwMode="auto">
                <a:xfrm>
                  <a:off x="703" y="1563"/>
                  <a:ext cx="115" cy="37"/>
                </a:xfrm>
                <a:prstGeom prst="line">
                  <a:avLst/>
                </a:prstGeom>
                <a:noFill/>
                <a:ln w="793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566" name="Freeform 75"/>
                <p:cNvSpPr>
                  <a:spLocks/>
                </p:cNvSpPr>
                <p:nvPr/>
              </p:nvSpPr>
              <p:spPr bwMode="auto">
                <a:xfrm>
                  <a:off x="809" y="1580"/>
                  <a:ext cx="49" cy="42"/>
                </a:xfrm>
                <a:custGeom>
                  <a:avLst/>
                  <a:gdLst>
                    <a:gd name="T0" fmla="*/ 0 w 49"/>
                    <a:gd name="T1" fmla="*/ 42 h 42"/>
                    <a:gd name="T2" fmla="*/ 49 w 49"/>
                    <a:gd name="T3" fmla="*/ 34 h 42"/>
                    <a:gd name="T4" fmla="*/ 14 w 49"/>
                    <a:gd name="T5" fmla="*/ 0 h 42"/>
                    <a:gd name="T6" fmla="*/ 0 w 49"/>
                    <a:gd name="T7" fmla="*/ 42 h 4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9"/>
                    <a:gd name="T13" fmla="*/ 0 h 42"/>
                    <a:gd name="T14" fmla="*/ 49 w 49"/>
                    <a:gd name="T15" fmla="*/ 42 h 4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9" h="42">
                      <a:moveTo>
                        <a:pt x="0" y="42"/>
                      </a:moveTo>
                      <a:lnTo>
                        <a:pt x="49" y="34"/>
                      </a:lnTo>
                      <a:lnTo>
                        <a:pt x="14" y="0"/>
                      </a:lnTo>
                      <a:lnTo>
                        <a:pt x="0" y="4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sp>
            <p:nvSpPr>
              <p:cNvPr id="18457" name="Rectangle 76"/>
              <p:cNvSpPr>
                <a:spLocks noChangeArrowheads="1"/>
              </p:cNvSpPr>
              <p:nvPr/>
            </p:nvSpPr>
            <p:spPr bwMode="auto">
              <a:xfrm>
                <a:off x="240" y="3627"/>
                <a:ext cx="196" cy="8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pPr eaLnBrk="0" hangingPunct="0"/>
                <a:r>
                  <a:rPr lang="en-GB" sz="900">
                    <a:solidFill>
                      <a:srgbClr val="000000"/>
                    </a:solidFill>
                  </a:rPr>
                  <a:t>patch </a:t>
                </a:r>
                <a:endParaRPr lang="en-GB" sz="2000">
                  <a:solidFill>
                    <a:srgbClr val="FFCC00"/>
                  </a:solidFill>
                </a:endParaRPr>
              </a:p>
            </p:txBody>
          </p:sp>
          <p:sp>
            <p:nvSpPr>
              <p:cNvPr id="18458" name="Rectangle 77"/>
              <p:cNvSpPr>
                <a:spLocks noChangeArrowheads="1"/>
              </p:cNvSpPr>
              <p:nvPr/>
            </p:nvSpPr>
            <p:spPr bwMode="auto">
              <a:xfrm>
                <a:off x="257" y="3696"/>
                <a:ext cx="160" cy="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pPr eaLnBrk="0" hangingPunct="0"/>
                <a:r>
                  <a:rPr lang="en-GB" sz="900">
                    <a:solidFill>
                      <a:srgbClr val="000000"/>
                    </a:solidFill>
                  </a:rPr>
                  <a:t>reefs</a:t>
                </a:r>
                <a:endParaRPr lang="en-GB" sz="2000">
                  <a:solidFill>
                    <a:srgbClr val="FFCC00"/>
                  </a:solidFill>
                </a:endParaRPr>
              </a:p>
            </p:txBody>
          </p:sp>
          <p:grpSp>
            <p:nvGrpSpPr>
              <p:cNvPr id="18459" name="Group 78"/>
              <p:cNvGrpSpPr>
                <a:grpSpLocks/>
              </p:cNvGrpSpPr>
              <p:nvPr/>
            </p:nvGrpSpPr>
            <p:grpSpPr bwMode="auto">
              <a:xfrm>
                <a:off x="434" y="3740"/>
                <a:ext cx="134" cy="87"/>
                <a:chOff x="703" y="1924"/>
                <a:chExt cx="155" cy="103"/>
              </a:xfrm>
            </p:grpSpPr>
            <p:sp>
              <p:nvSpPr>
                <p:cNvPr id="18563" name="Line 79"/>
                <p:cNvSpPr>
                  <a:spLocks noChangeShapeType="1"/>
                </p:cNvSpPr>
                <p:nvPr/>
              </p:nvSpPr>
              <p:spPr bwMode="auto">
                <a:xfrm>
                  <a:off x="703" y="1924"/>
                  <a:ext cx="121" cy="80"/>
                </a:xfrm>
                <a:prstGeom prst="line">
                  <a:avLst/>
                </a:prstGeom>
                <a:noFill/>
                <a:ln w="793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564" name="Freeform 80"/>
                <p:cNvSpPr>
                  <a:spLocks/>
                </p:cNvSpPr>
                <p:nvPr/>
              </p:nvSpPr>
              <p:spPr bwMode="auto">
                <a:xfrm>
                  <a:off x="809" y="1983"/>
                  <a:ext cx="49" cy="44"/>
                </a:xfrm>
                <a:custGeom>
                  <a:avLst/>
                  <a:gdLst>
                    <a:gd name="T0" fmla="*/ 0 w 49"/>
                    <a:gd name="T1" fmla="*/ 37 h 44"/>
                    <a:gd name="T2" fmla="*/ 49 w 49"/>
                    <a:gd name="T3" fmla="*/ 44 h 44"/>
                    <a:gd name="T4" fmla="*/ 25 w 49"/>
                    <a:gd name="T5" fmla="*/ 0 h 44"/>
                    <a:gd name="T6" fmla="*/ 0 w 49"/>
                    <a:gd name="T7" fmla="*/ 37 h 4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9"/>
                    <a:gd name="T13" fmla="*/ 0 h 44"/>
                    <a:gd name="T14" fmla="*/ 49 w 49"/>
                    <a:gd name="T15" fmla="*/ 44 h 4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9" h="44">
                      <a:moveTo>
                        <a:pt x="0" y="37"/>
                      </a:moveTo>
                      <a:lnTo>
                        <a:pt x="49" y="44"/>
                      </a:lnTo>
                      <a:lnTo>
                        <a:pt x="25" y="0"/>
                      </a:lnTo>
                      <a:lnTo>
                        <a:pt x="0" y="37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18460" name="Group 81"/>
              <p:cNvGrpSpPr>
                <a:grpSpLocks/>
              </p:cNvGrpSpPr>
              <p:nvPr/>
            </p:nvGrpSpPr>
            <p:grpSpPr bwMode="auto">
              <a:xfrm>
                <a:off x="301" y="3783"/>
                <a:ext cx="51" cy="132"/>
                <a:chOff x="549" y="1975"/>
                <a:chExt cx="59" cy="155"/>
              </a:xfrm>
            </p:grpSpPr>
            <p:sp>
              <p:nvSpPr>
                <p:cNvPr id="18561" name="Line 82"/>
                <p:cNvSpPr>
                  <a:spLocks noChangeShapeType="1"/>
                </p:cNvSpPr>
                <p:nvPr/>
              </p:nvSpPr>
              <p:spPr bwMode="auto">
                <a:xfrm>
                  <a:off x="549" y="1975"/>
                  <a:ext cx="37" cy="115"/>
                </a:xfrm>
                <a:prstGeom prst="line">
                  <a:avLst/>
                </a:prstGeom>
                <a:noFill/>
                <a:ln w="793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562" name="Freeform 83"/>
                <p:cNvSpPr>
                  <a:spLocks/>
                </p:cNvSpPr>
                <p:nvPr/>
              </p:nvSpPr>
              <p:spPr bwMode="auto">
                <a:xfrm>
                  <a:off x="566" y="2081"/>
                  <a:ext cx="42" cy="49"/>
                </a:xfrm>
                <a:custGeom>
                  <a:avLst/>
                  <a:gdLst>
                    <a:gd name="T0" fmla="*/ 0 w 42"/>
                    <a:gd name="T1" fmla="*/ 13 h 49"/>
                    <a:gd name="T2" fmla="*/ 35 w 42"/>
                    <a:gd name="T3" fmla="*/ 49 h 49"/>
                    <a:gd name="T4" fmla="*/ 42 w 42"/>
                    <a:gd name="T5" fmla="*/ 0 h 49"/>
                    <a:gd name="T6" fmla="*/ 0 w 42"/>
                    <a:gd name="T7" fmla="*/ 13 h 49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2"/>
                    <a:gd name="T13" fmla="*/ 0 h 49"/>
                    <a:gd name="T14" fmla="*/ 42 w 42"/>
                    <a:gd name="T15" fmla="*/ 49 h 49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2" h="49">
                      <a:moveTo>
                        <a:pt x="0" y="13"/>
                      </a:moveTo>
                      <a:lnTo>
                        <a:pt x="35" y="49"/>
                      </a:lnTo>
                      <a:lnTo>
                        <a:pt x="42" y="0"/>
                      </a:lnTo>
                      <a:lnTo>
                        <a:pt x="0" y="1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sp>
            <p:nvSpPr>
              <p:cNvPr id="18461" name="Line 89"/>
              <p:cNvSpPr>
                <a:spLocks noChangeShapeType="1"/>
              </p:cNvSpPr>
              <p:nvPr/>
            </p:nvSpPr>
            <p:spPr bwMode="auto">
              <a:xfrm>
                <a:off x="2430" y="3168"/>
                <a:ext cx="1018" cy="1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462" name="Group 107"/>
              <p:cNvGrpSpPr>
                <a:grpSpLocks/>
              </p:cNvGrpSpPr>
              <p:nvPr/>
            </p:nvGrpSpPr>
            <p:grpSpPr bwMode="auto">
              <a:xfrm>
                <a:off x="2521" y="3917"/>
                <a:ext cx="259" cy="220"/>
                <a:chOff x="4528" y="2134"/>
                <a:chExt cx="300" cy="259"/>
              </a:xfrm>
            </p:grpSpPr>
            <p:sp>
              <p:nvSpPr>
                <p:cNvPr id="18559" name="Freeform 108"/>
                <p:cNvSpPr>
                  <a:spLocks/>
                </p:cNvSpPr>
                <p:nvPr/>
              </p:nvSpPr>
              <p:spPr bwMode="auto">
                <a:xfrm>
                  <a:off x="4528" y="2134"/>
                  <a:ext cx="300" cy="259"/>
                </a:xfrm>
                <a:custGeom>
                  <a:avLst/>
                  <a:gdLst>
                    <a:gd name="T0" fmla="*/ 19 w 300"/>
                    <a:gd name="T1" fmla="*/ 241 h 259"/>
                    <a:gd name="T2" fmla="*/ 16 w 300"/>
                    <a:gd name="T3" fmla="*/ 227 h 259"/>
                    <a:gd name="T4" fmla="*/ 7 w 300"/>
                    <a:gd name="T5" fmla="*/ 219 h 259"/>
                    <a:gd name="T6" fmla="*/ 14 w 300"/>
                    <a:gd name="T7" fmla="*/ 213 h 259"/>
                    <a:gd name="T8" fmla="*/ 28 w 300"/>
                    <a:gd name="T9" fmla="*/ 200 h 259"/>
                    <a:gd name="T10" fmla="*/ 30 w 300"/>
                    <a:gd name="T11" fmla="*/ 183 h 259"/>
                    <a:gd name="T12" fmla="*/ 21 w 300"/>
                    <a:gd name="T13" fmla="*/ 171 h 259"/>
                    <a:gd name="T14" fmla="*/ 7 w 300"/>
                    <a:gd name="T15" fmla="*/ 168 h 259"/>
                    <a:gd name="T16" fmla="*/ 0 w 300"/>
                    <a:gd name="T17" fmla="*/ 146 h 259"/>
                    <a:gd name="T18" fmla="*/ 7 w 300"/>
                    <a:gd name="T19" fmla="*/ 133 h 259"/>
                    <a:gd name="T20" fmla="*/ 24 w 300"/>
                    <a:gd name="T21" fmla="*/ 129 h 259"/>
                    <a:gd name="T22" fmla="*/ 35 w 300"/>
                    <a:gd name="T23" fmla="*/ 93 h 259"/>
                    <a:gd name="T24" fmla="*/ 42 w 300"/>
                    <a:gd name="T25" fmla="*/ 59 h 259"/>
                    <a:gd name="T26" fmla="*/ 54 w 300"/>
                    <a:gd name="T27" fmla="*/ 54 h 259"/>
                    <a:gd name="T28" fmla="*/ 70 w 300"/>
                    <a:gd name="T29" fmla="*/ 70 h 259"/>
                    <a:gd name="T30" fmla="*/ 73 w 300"/>
                    <a:gd name="T31" fmla="*/ 85 h 259"/>
                    <a:gd name="T32" fmla="*/ 83 w 300"/>
                    <a:gd name="T33" fmla="*/ 81 h 259"/>
                    <a:gd name="T34" fmla="*/ 92 w 300"/>
                    <a:gd name="T35" fmla="*/ 59 h 259"/>
                    <a:gd name="T36" fmla="*/ 97 w 300"/>
                    <a:gd name="T37" fmla="*/ 40 h 259"/>
                    <a:gd name="T38" fmla="*/ 107 w 300"/>
                    <a:gd name="T39" fmla="*/ 29 h 259"/>
                    <a:gd name="T40" fmla="*/ 133 w 300"/>
                    <a:gd name="T41" fmla="*/ 19 h 259"/>
                    <a:gd name="T42" fmla="*/ 140 w 300"/>
                    <a:gd name="T43" fmla="*/ 5 h 259"/>
                    <a:gd name="T44" fmla="*/ 156 w 300"/>
                    <a:gd name="T45" fmla="*/ 4 h 259"/>
                    <a:gd name="T46" fmla="*/ 172 w 300"/>
                    <a:gd name="T47" fmla="*/ 30 h 259"/>
                    <a:gd name="T48" fmla="*/ 187 w 300"/>
                    <a:gd name="T49" fmla="*/ 48 h 259"/>
                    <a:gd name="T50" fmla="*/ 214 w 300"/>
                    <a:gd name="T51" fmla="*/ 59 h 259"/>
                    <a:gd name="T52" fmla="*/ 226 w 300"/>
                    <a:gd name="T53" fmla="*/ 53 h 259"/>
                    <a:gd name="T54" fmla="*/ 237 w 300"/>
                    <a:gd name="T55" fmla="*/ 61 h 259"/>
                    <a:gd name="T56" fmla="*/ 250 w 300"/>
                    <a:gd name="T57" fmla="*/ 77 h 259"/>
                    <a:gd name="T58" fmla="*/ 277 w 300"/>
                    <a:gd name="T59" fmla="*/ 87 h 259"/>
                    <a:gd name="T60" fmla="*/ 282 w 300"/>
                    <a:gd name="T61" fmla="*/ 100 h 259"/>
                    <a:gd name="T62" fmla="*/ 278 w 300"/>
                    <a:gd name="T63" fmla="*/ 112 h 259"/>
                    <a:gd name="T64" fmla="*/ 260 w 300"/>
                    <a:gd name="T65" fmla="*/ 117 h 259"/>
                    <a:gd name="T66" fmla="*/ 256 w 300"/>
                    <a:gd name="T67" fmla="*/ 125 h 259"/>
                    <a:gd name="T68" fmla="*/ 265 w 300"/>
                    <a:gd name="T69" fmla="*/ 142 h 259"/>
                    <a:gd name="T70" fmla="*/ 281 w 300"/>
                    <a:gd name="T71" fmla="*/ 155 h 259"/>
                    <a:gd name="T72" fmla="*/ 292 w 300"/>
                    <a:gd name="T73" fmla="*/ 168 h 259"/>
                    <a:gd name="T74" fmla="*/ 284 w 300"/>
                    <a:gd name="T75" fmla="*/ 188 h 259"/>
                    <a:gd name="T76" fmla="*/ 286 w 300"/>
                    <a:gd name="T77" fmla="*/ 200 h 259"/>
                    <a:gd name="T78" fmla="*/ 300 w 300"/>
                    <a:gd name="T79" fmla="*/ 208 h 259"/>
                    <a:gd name="T80" fmla="*/ 284 w 300"/>
                    <a:gd name="T81" fmla="*/ 230 h 259"/>
                    <a:gd name="T82" fmla="*/ 272 w 300"/>
                    <a:gd name="T83" fmla="*/ 236 h 259"/>
                    <a:gd name="T84" fmla="*/ 270 w 300"/>
                    <a:gd name="T85" fmla="*/ 239 h 259"/>
                    <a:gd name="T86" fmla="*/ 265 w 300"/>
                    <a:gd name="T87" fmla="*/ 254 h 259"/>
                    <a:gd name="T88" fmla="*/ 243 w 300"/>
                    <a:gd name="T89" fmla="*/ 240 h 259"/>
                    <a:gd name="T90" fmla="*/ 225 w 300"/>
                    <a:gd name="T91" fmla="*/ 234 h 259"/>
                    <a:gd name="T92" fmla="*/ 218 w 300"/>
                    <a:gd name="T93" fmla="*/ 240 h 259"/>
                    <a:gd name="T94" fmla="*/ 231 w 300"/>
                    <a:gd name="T95" fmla="*/ 254 h 259"/>
                    <a:gd name="T96" fmla="*/ 214 w 300"/>
                    <a:gd name="T97" fmla="*/ 259 h 259"/>
                    <a:gd name="T98" fmla="*/ 201 w 300"/>
                    <a:gd name="T99" fmla="*/ 251 h 259"/>
                    <a:gd name="T100" fmla="*/ 179 w 300"/>
                    <a:gd name="T101" fmla="*/ 242 h 259"/>
                    <a:gd name="T102" fmla="*/ 144 w 300"/>
                    <a:gd name="T103" fmla="*/ 235 h 259"/>
                    <a:gd name="T104" fmla="*/ 123 w 300"/>
                    <a:gd name="T105" fmla="*/ 231 h 259"/>
                    <a:gd name="T106" fmla="*/ 118 w 300"/>
                    <a:gd name="T107" fmla="*/ 241 h 259"/>
                    <a:gd name="T108" fmla="*/ 116 w 300"/>
                    <a:gd name="T109" fmla="*/ 249 h 259"/>
                    <a:gd name="T110" fmla="*/ 113 w 300"/>
                    <a:gd name="T111" fmla="*/ 241 h 259"/>
                    <a:gd name="T112" fmla="*/ 94 w 300"/>
                    <a:gd name="T113" fmla="*/ 238 h 259"/>
                    <a:gd name="T114" fmla="*/ 82 w 300"/>
                    <a:gd name="T115" fmla="*/ 248 h 259"/>
                    <a:gd name="T116" fmla="*/ 57 w 300"/>
                    <a:gd name="T117" fmla="*/ 250 h 259"/>
                    <a:gd name="T118" fmla="*/ 43 w 300"/>
                    <a:gd name="T119" fmla="*/ 249 h 259"/>
                    <a:gd name="T120" fmla="*/ 30 w 300"/>
                    <a:gd name="T121" fmla="*/ 254 h 259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300"/>
                    <a:gd name="T184" fmla="*/ 0 h 259"/>
                    <a:gd name="T185" fmla="*/ 300 w 300"/>
                    <a:gd name="T186" fmla="*/ 259 h 259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300" h="259">
                      <a:moveTo>
                        <a:pt x="13" y="254"/>
                      </a:moveTo>
                      <a:lnTo>
                        <a:pt x="18" y="246"/>
                      </a:lnTo>
                      <a:lnTo>
                        <a:pt x="19" y="241"/>
                      </a:lnTo>
                      <a:lnTo>
                        <a:pt x="19" y="236"/>
                      </a:lnTo>
                      <a:lnTo>
                        <a:pt x="18" y="232"/>
                      </a:lnTo>
                      <a:lnTo>
                        <a:pt x="16" y="227"/>
                      </a:lnTo>
                      <a:lnTo>
                        <a:pt x="13" y="223"/>
                      </a:lnTo>
                      <a:lnTo>
                        <a:pt x="10" y="220"/>
                      </a:lnTo>
                      <a:lnTo>
                        <a:pt x="7" y="219"/>
                      </a:lnTo>
                      <a:lnTo>
                        <a:pt x="7" y="218"/>
                      </a:lnTo>
                      <a:lnTo>
                        <a:pt x="8" y="217"/>
                      </a:lnTo>
                      <a:lnTo>
                        <a:pt x="14" y="213"/>
                      </a:lnTo>
                      <a:lnTo>
                        <a:pt x="19" y="211"/>
                      </a:lnTo>
                      <a:lnTo>
                        <a:pt x="24" y="208"/>
                      </a:lnTo>
                      <a:lnTo>
                        <a:pt x="28" y="200"/>
                      </a:lnTo>
                      <a:lnTo>
                        <a:pt x="30" y="191"/>
                      </a:lnTo>
                      <a:lnTo>
                        <a:pt x="30" y="186"/>
                      </a:lnTo>
                      <a:lnTo>
                        <a:pt x="30" y="183"/>
                      </a:lnTo>
                      <a:lnTo>
                        <a:pt x="28" y="178"/>
                      </a:lnTo>
                      <a:lnTo>
                        <a:pt x="24" y="173"/>
                      </a:lnTo>
                      <a:lnTo>
                        <a:pt x="21" y="171"/>
                      </a:lnTo>
                      <a:lnTo>
                        <a:pt x="16" y="170"/>
                      </a:lnTo>
                      <a:lnTo>
                        <a:pt x="12" y="169"/>
                      </a:lnTo>
                      <a:lnTo>
                        <a:pt x="7" y="168"/>
                      </a:lnTo>
                      <a:lnTo>
                        <a:pt x="4" y="160"/>
                      </a:lnTo>
                      <a:lnTo>
                        <a:pt x="2" y="150"/>
                      </a:lnTo>
                      <a:lnTo>
                        <a:pt x="0" y="146"/>
                      </a:lnTo>
                      <a:lnTo>
                        <a:pt x="2" y="141"/>
                      </a:lnTo>
                      <a:lnTo>
                        <a:pt x="4" y="137"/>
                      </a:lnTo>
                      <a:lnTo>
                        <a:pt x="7" y="133"/>
                      </a:lnTo>
                      <a:lnTo>
                        <a:pt x="12" y="131"/>
                      </a:lnTo>
                      <a:lnTo>
                        <a:pt x="18" y="130"/>
                      </a:lnTo>
                      <a:lnTo>
                        <a:pt x="24" y="129"/>
                      </a:lnTo>
                      <a:lnTo>
                        <a:pt x="30" y="128"/>
                      </a:lnTo>
                      <a:lnTo>
                        <a:pt x="34" y="110"/>
                      </a:lnTo>
                      <a:lnTo>
                        <a:pt x="35" y="93"/>
                      </a:lnTo>
                      <a:lnTo>
                        <a:pt x="37" y="76"/>
                      </a:lnTo>
                      <a:lnTo>
                        <a:pt x="39" y="67"/>
                      </a:lnTo>
                      <a:lnTo>
                        <a:pt x="42" y="59"/>
                      </a:lnTo>
                      <a:lnTo>
                        <a:pt x="45" y="55"/>
                      </a:lnTo>
                      <a:lnTo>
                        <a:pt x="49" y="54"/>
                      </a:lnTo>
                      <a:lnTo>
                        <a:pt x="54" y="54"/>
                      </a:lnTo>
                      <a:lnTo>
                        <a:pt x="59" y="53"/>
                      </a:lnTo>
                      <a:lnTo>
                        <a:pt x="65" y="62"/>
                      </a:lnTo>
                      <a:lnTo>
                        <a:pt x="70" y="70"/>
                      </a:lnTo>
                      <a:lnTo>
                        <a:pt x="71" y="75"/>
                      </a:lnTo>
                      <a:lnTo>
                        <a:pt x="71" y="81"/>
                      </a:lnTo>
                      <a:lnTo>
                        <a:pt x="73" y="85"/>
                      </a:lnTo>
                      <a:lnTo>
                        <a:pt x="76" y="87"/>
                      </a:lnTo>
                      <a:lnTo>
                        <a:pt x="81" y="85"/>
                      </a:lnTo>
                      <a:lnTo>
                        <a:pt x="83" y="81"/>
                      </a:lnTo>
                      <a:lnTo>
                        <a:pt x="85" y="75"/>
                      </a:lnTo>
                      <a:lnTo>
                        <a:pt x="88" y="70"/>
                      </a:lnTo>
                      <a:lnTo>
                        <a:pt x="92" y="59"/>
                      </a:lnTo>
                      <a:lnTo>
                        <a:pt x="94" y="51"/>
                      </a:lnTo>
                      <a:lnTo>
                        <a:pt x="96" y="45"/>
                      </a:lnTo>
                      <a:lnTo>
                        <a:pt x="97" y="40"/>
                      </a:lnTo>
                      <a:lnTo>
                        <a:pt x="99" y="36"/>
                      </a:lnTo>
                      <a:lnTo>
                        <a:pt x="101" y="32"/>
                      </a:lnTo>
                      <a:lnTo>
                        <a:pt x="107" y="29"/>
                      </a:lnTo>
                      <a:lnTo>
                        <a:pt x="116" y="24"/>
                      </a:lnTo>
                      <a:lnTo>
                        <a:pt x="125" y="22"/>
                      </a:lnTo>
                      <a:lnTo>
                        <a:pt x="133" y="19"/>
                      </a:lnTo>
                      <a:lnTo>
                        <a:pt x="136" y="14"/>
                      </a:lnTo>
                      <a:lnTo>
                        <a:pt x="138" y="8"/>
                      </a:lnTo>
                      <a:lnTo>
                        <a:pt x="140" y="5"/>
                      </a:lnTo>
                      <a:lnTo>
                        <a:pt x="145" y="2"/>
                      </a:lnTo>
                      <a:lnTo>
                        <a:pt x="152" y="0"/>
                      </a:lnTo>
                      <a:lnTo>
                        <a:pt x="156" y="4"/>
                      </a:lnTo>
                      <a:lnTo>
                        <a:pt x="161" y="8"/>
                      </a:lnTo>
                      <a:lnTo>
                        <a:pt x="166" y="15"/>
                      </a:lnTo>
                      <a:lnTo>
                        <a:pt x="172" y="30"/>
                      </a:lnTo>
                      <a:lnTo>
                        <a:pt x="176" y="37"/>
                      </a:lnTo>
                      <a:lnTo>
                        <a:pt x="179" y="42"/>
                      </a:lnTo>
                      <a:lnTo>
                        <a:pt x="187" y="48"/>
                      </a:lnTo>
                      <a:lnTo>
                        <a:pt x="195" y="53"/>
                      </a:lnTo>
                      <a:lnTo>
                        <a:pt x="205" y="55"/>
                      </a:lnTo>
                      <a:lnTo>
                        <a:pt x="214" y="59"/>
                      </a:lnTo>
                      <a:lnTo>
                        <a:pt x="218" y="57"/>
                      </a:lnTo>
                      <a:lnTo>
                        <a:pt x="223" y="54"/>
                      </a:lnTo>
                      <a:lnTo>
                        <a:pt x="226" y="53"/>
                      </a:lnTo>
                      <a:lnTo>
                        <a:pt x="231" y="53"/>
                      </a:lnTo>
                      <a:lnTo>
                        <a:pt x="234" y="57"/>
                      </a:lnTo>
                      <a:lnTo>
                        <a:pt x="237" y="61"/>
                      </a:lnTo>
                      <a:lnTo>
                        <a:pt x="239" y="66"/>
                      </a:lnTo>
                      <a:lnTo>
                        <a:pt x="242" y="70"/>
                      </a:lnTo>
                      <a:lnTo>
                        <a:pt x="250" y="77"/>
                      </a:lnTo>
                      <a:lnTo>
                        <a:pt x="258" y="82"/>
                      </a:lnTo>
                      <a:lnTo>
                        <a:pt x="268" y="84"/>
                      </a:lnTo>
                      <a:lnTo>
                        <a:pt x="277" y="87"/>
                      </a:lnTo>
                      <a:lnTo>
                        <a:pt x="279" y="92"/>
                      </a:lnTo>
                      <a:lnTo>
                        <a:pt x="281" y="97"/>
                      </a:lnTo>
                      <a:lnTo>
                        <a:pt x="282" y="100"/>
                      </a:lnTo>
                      <a:lnTo>
                        <a:pt x="282" y="105"/>
                      </a:lnTo>
                      <a:lnTo>
                        <a:pt x="280" y="108"/>
                      </a:lnTo>
                      <a:lnTo>
                        <a:pt x="278" y="112"/>
                      </a:lnTo>
                      <a:lnTo>
                        <a:pt x="272" y="115"/>
                      </a:lnTo>
                      <a:lnTo>
                        <a:pt x="265" y="116"/>
                      </a:lnTo>
                      <a:lnTo>
                        <a:pt x="260" y="117"/>
                      </a:lnTo>
                      <a:lnTo>
                        <a:pt x="256" y="120"/>
                      </a:lnTo>
                      <a:lnTo>
                        <a:pt x="256" y="122"/>
                      </a:lnTo>
                      <a:lnTo>
                        <a:pt x="256" y="125"/>
                      </a:lnTo>
                      <a:lnTo>
                        <a:pt x="257" y="130"/>
                      </a:lnTo>
                      <a:lnTo>
                        <a:pt x="261" y="136"/>
                      </a:lnTo>
                      <a:lnTo>
                        <a:pt x="265" y="142"/>
                      </a:lnTo>
                      <a:lnTo>
                        <a:pt x="271" y="150"/>
                      </a:lnTo>
                      <a:lnTo>
                        <a:pt x="276" y="154"/>
                      </a:lnTo>
                      <a:lnTo>
                        <a:pt x="281" y="155"/>
                      </a:lnTo>
                      <a:lnTo>
                        <a:pt x="288" y="155"/>
                      </a:lnTo>
                      <a:lnTo>
                        <a:pt x="294" y="156"/>
                      </a:lnTo>
                      <a:lnTo>
                        <a:pt x="292" y="168"/>
                      </a:lnTo>
                      <a:lnTo>
                        <a:pt x="288" y="179"/>
                      </a:lnTo>
                      <a:lnTo>
                        <a:pt x="286" y="184"/>
                      </a:lnTo>
                      <a:lnTo>
                        <a:pt x="284" y="188"/>
                      </a:lnTo>
                      <a:lnTo>
                        <a:pt x="282" y="192"/>
                      </a:lnTo>
                      <a:lnTo>
                        <a:pt x="282" y="196"/>
                      </a:lnTo>
                      <a:lnTo>
                        <a:pt x="286" y="200"/>
                      </a:lnTo>
                      <a:lnTo>
                        <a:pt x="289" y="203"/>
                      </a:lnTo>
                      <a:lnTo>
                        <a:pt x="295" y="205"/>
                      </a:lnTo>
                      <a:lnTo>
                        <a:pt x="300" y="208"/>
                      </a:lnTo>
                      <a:lnTo>
                        <a:pt x="294" y="217"/>
                      </a:lnTo>
                      <a:lnTo>
                        <a:pt x="288" y="225"/>
                      </a:lnTo>
                      <a:lnTo>
                        <a:pt x="284" y="230"/>
                      </a:lnTo>
                      <a:lnTo>
                        <a:pt x="280" y="232"/>
                      </a:lnTo>
                      <a:lnTo>
                        <a:pt x="276" y="235"/>
                      </a:lnTo>
                      <a:lnTo>
                        <a:pt x="272" y="236"/>
                      </a:lnTo>
                      <a:lnTo>
                        <a:pt x="271" y="236"/>
                      </a:lnTo>
                      <a:lnTo>
                        <a:pt x="270" y="239"/>
                      </a:lnTo>
                      <a:lnTo>
                        <a:pt x="269" y="244"/>
                      </a:lnTo>
                      <a:lnTo>
                        <a:pt x="268" y="248"/>
                      </a:lnTo>
                      <a:lnTo>
                        <a:pt x="265" y="254"/>
                      </a:lnTo>
                      <a:lnTo>
                        <a:pt x="261" y="251"/>
                      </a:lnTo>
                      <a:lnTo>
                        <a:pt x="256" y="248"/>
                      </a:lnTo>
                      <a:lnTo>
                        <a:pt x="243" y="240"/>
                      </a:lnTo>
                      <a:lnTo>
                        <a:pt x="237" y="236"/>
                      </a:lnTo>
                      <a:lnTo>
                        <a:pt x="231" y="235"/>
                      </a:lnTo>
                      <a:lnTo>
                        <a:pt x="225" y="234"/>
                      </a:lnTo>
                      <a:lnTo>
                        <a:pt x="219" y="236"/>
                      </a:lnTo>
                      <a:lnTo>
                        <a:pt x="218" y="238"/>
                      </a:lnTo>
                      <a:lnTo>
                        <a:pt x="218" y="240"/>
                      </a:lnTo>
                      <a:lnTo>
                        <a:pt x="222" y="244"/>
                      </a:lnTo>
                      <a:lnTo>
                        <a:pt x="227" y="249"/>
                      </a:lnTo>
                      <a:lnTo>
                        <a:pt x="231" y="254"/>
                      </a:lnTo>
                      <a:lnTo>
                        <a:pt x="223" y="258"/>
                      </a:lnTo>
                      <a:lnTo>
                        <a:pt x="218" y="259"/>
                      </a:lnTo>
                      <a:lnTo>
                        <a:pt x="214" y="259"/>
                      </a:lnTo>
                      <a:lnTo>
                        <a:pt x="209" y="257"/>
                      </a:lnTo>
                      <a:lnTo>
                        <a:pt x="205" y="255"/>
                      </a:lnTo>
                      <a:lnTo>
                        <a:pt x="201" y="251"/>
                      </a:lnTo>
                      <a:lnTo>
                        <a:pt x="196" y="248"/>
                      </a:lnTo>
                      <a:lnTo>
                        <a:pt x="188" y="244"/>
                      </a:lnTo>
                      <a:lnTo>
                        <a:pt x="179" y="242"/>
                      </a:lnTo>
                      <a:lnTo>
                        <a:pt x="171" y="240"/>
                      </a:lnTo>
                      <a:lnTo>
                        <a:pt x="162" y="239"/>
                      </a:lnTo>
                      <a:lnTo>
                        <a:pt x="144" y="235"/>
                      </a:lnTo>
                      <a:lnTo>
                        <a:pt x="135" y="233"/>
                      </a:lnTo>
                      <a:lnTo>
                        <a:pt x="128" y="232"/>
                      </a:lnTo>
                      <a:lnTo>
                        <a:pt x="123" y="231"/>
                      </a:lnTo>
                      <a:lnTo>
                        <a:pt x="122" y="231"/>
                      </a:lnTo>
                      <a:lnTo>
                        <a:pt x="120" y="236"/>
                      </a:lnTo>
                      <a:lnTo>
                        <a:pt x="118" y="241"/>
                      </a:lnTo>
                      <a:lnTo>
                        <a:pt x="117" y="244"/>
                      </a:lnTo>
                      <a:lnTo>
                        <a:pt x="117" y="247"/>
                      </a:lnTo>
                      <a:lnTo>
                        <a:pt x="116" y="249"/>
                      </a:lnTo>
                      <a:lnTo>
                        <a:pt x="116" y="248"/>
                      </a:lnTo>
                      <a:lnTo>
                        <a:pt x="115" y="244"/>
                      </a:lnTo>
                      <a:lnTo>
                        <a:pt x="113" y="241"/>
                      </a:lnTo>
                      <a:lnTo>
                        <a:pt x="107" y="238"/>
                      </a:lnTo>
                      <a:lnTo>
                        <a:pt x="99" y="236"/>
                      </a:lnTo>
                      <a:lnTo>
                        <a:pt x="94" y="238"/>
                      </a:lnTo>
                      <a:lnTo>
                        <a:pt x="90" y="241"/>
                      </a:lnTo>
                      <a:lnTo>
                        <a:pt x="86" y="244"/>
                      </a:lnTo>
                      <a:lnTo>
                        <a:pt x="82" y="248"/>
                      </a:lnTo>
                      <a:lnTo>
                        <a:pt x="74" y="251"/>
                      </a:lnTo>
                      <a:lnTo>
                        <a:pt x="65" y="254"/>
                      </a:lnTo>
                      <a:lnTo>
                        <a:pt x="57" y="250"/>
                      </a:lnTo>
                      <a:lnTo>
                        <a:pt x="52" y="249"/>
                      </a:lnTo>
                      <a:lnTo>
                        <a:pt x="47" y="248"/>
                      </a:lnTo>
                      <a:lnTo>
                        <a:pt x="43" y="249"/>
                      </a:lnTo>
                      <a:lnTo>
                        <a:pt x="39" y="250"/>
                      </a:lnTo>
                      <a:lnTo>
                        <a:pt x="35" y="252"/>
                      </a:lnTo>
                      <a:lnTo>
                        <a:pt x="30" y="254"/>
                      </a:lnTo>
                      <a:lnTo>
                        <a:pt x="22" y="254"/>
                      </a:lnTo>
                      <a:lnTo>
                        <a:pt x="13" y="25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8560" name="Freeform 109"/>
                <p:cNvSpPr>
                  <a:spLocks/>
                </p:cNvSpPr>
                <p:nvPr/>
              </p:nvSpPr>
              <p:spPr bwMode="auto">
                <a:xfrm>
                  <a:off x="4528" y="2134"/>
                  <a:ext cx="300" cy="259"/>
                </a:xfrm>
                <a:custGeom>
                  <a:avLst/>
                  <a:gdLst>
                    <a:gd name="T0" fmla="*/ 19 w 300"/>
                    <a:gd name="T1" fmla="*/ 241 h 259"/>
                    <a:gd name="T2" fmla="*/ 16 w 300"/>
                    <a:gd name="T3" fmla="*/ 227 h 259"/>
                    <a:gd name="T4" fmla="*/ 7 w 300"/>
                    <a:gd name="T5" fmla="*/ 219 h 259"/>
                    <a:gd name="T6" fmla="*/ 14 w 300"/>
                    <a:gd name="T7" fmla="*/ 213 h 259"/>
                    <a:gd name="T8" fmla="*/ 28 w 300"/>
                    <a:gd name="T9" fmla="*/ 200 h 259"/>
                    <a:gd name="T10" fmla="*/ 30 w 300"/>
                    <a:gd name="T11" fmla="*/ 183 h 259"/>
                    <a:gd name="T12" fmla="*/ 21 w 300"/>
                    <a:gd name="T13" fmla="*/ 171 h 259"/>
                    <a:gd name="T14" fmla="*/ 7 w 300"/>
                    <a:gd name="T15" fmla="*/ 168 h 259"/>
                    <a:gd name="T16" fmla="*/ 0 w 300"/>
                    <a:gd name="T17" fmla="*/ 146 h 259"/>
                    <a:gd name="T18" fmla="*/ 7 w 300"/>
                    <a:gd name="T19" fmla="*/ 133 h 259"/>
                    <a:gd name="T20" fmla="*/ 24 w 300"/>
                    <a:gd name="T21" fmla="*/ 129 h 259"/>
                    <a:gd name="T22" fmla="*/ 35 w 300"/>
                    <a:gd name="T23" fmla="*/ 93 h 259"/>
                    <a:gd name="T24" fmla="*/ 42 w 300"/>
                    <a:gd name="T25" fmla="*/ 59 h 259"/>
                    <a:gd name="T26" fmla="*/ 54 w 300"/>
                    <a:gd name="T27" fmla="*/ 54 h 259"/>
                    <a:gd name="T28" fmla="*/ 70 w 300"/>
                    <a:gd name="T29" fmla="*/ 70 h 259"/>
                    <a:gd name="T30" fmla="*/ 73 w 300"/>
                    <a:gd name="T31" fmla="*/ 85 h 259"/>
                    <a:gd name="T32" fmla="*/ 83 w 300"/>
                    <a:gd name="T33" fmla="*/ 81 h 259"/>
                    <a:gd name="T34" fmla="*/ 92 w 300"/>
                    <a:gd name="T35" fmla="*/ 59 h 259"/>
                    <a:gd name="T36" fmla="*/ 97 w 300"/>
                    <a:gd name="T37" fmla="*/ 40 h 259"/>
                    <a:gd name="T38" fmla="*/ 107 w 300"/>
                    <a:gd name="T39" fmla="*/ 29 h 259"/>
                    <a:gd name="T40" fmla="*/ 133 w 300"/>
                    <a:gd name="T41" fmla="*/ 19 h 259"/>
                    <a:gd name="T42" fmla="*/ 140 w 300"/>
                    <a:gd name="T43" fmla="*/ 5 h 259"/>
                    <a:gd name="T44" fmla="*/ 156 w 300"/>
                    <a:gd name="T45" fmla="*/ 4 h 259"/>
                    <a:gd name="T46" fmla="*/ 172 w 300"/>
                    <a:gd name="T47" fmla="*/ 30 h 259"/>
                    <a:gd name="T48" fmla="*/ 187 w 300"/>
                    <a:gd name="T49" fmla="*/ 48 h 259"/>
                    <a:gd name="T50" fmla="*/ 214 w 300"/>
                    <a:gd name="T51" fmla="*/ 59 h 259"/>
                    <a:gd name="T52" fmla="*/ 226 w 300"/>
                    <a:gd name="T53" fmla="*/ 53 h 259"/>
                    <a:gd name="T54" fmla="*/ 237 w 300"/>
                    <a:gd name="T55" fmla="*/ 61 h 259"/>
                    <a:gd name="T56" fmla="*/ 250 w 300"/>
                    <a:gd name="T57" fmla="*/ 77 h 259"/>
                    <a:gd name="T58" fmla="*/ 277 w 300"/>
                    <a:gd name="T59" fmla="*/ 87 h 259"/>
                    <a:gd name="T60" fmla="*/ 282 w 300"/>
                    <a:gd name="T61" fmla="*/ 100 h 259"/>
                    <a:gd name="T62" fmla="*/ 278 w 300"/>
                    <a:gd name="T63" fmla="*/ 112 h 259"/>
                    <a:gd name="T64" fmla="*/ 260 w 300"/>
                    <a:gd name="T65" fmla="*/ 117 h 259"/>
                    <a:gd name="T66" fmla="*/ 256 w 300"/>
                    <a:gd name="T67" fmla="*/ 125 h 259"/>
                    <a:gd name="T68" fmla="*/ 265 w 300"/>
                    <a:gd name="T69" fmla="*/ 142 h 259"/>
                    <a:gd name="T70" fmla="*/ 281 w 300"/>
                    <a:gd name="T71" fmla="*/ 155 h 259"/>
                    <a:gd name="T72" fmla="*/ 292 w 300"/>
                    <a:gd name="T73" fmla="*/ 168 h 259"/>
                    <a:gd name="T74" fmla="*/ 284 w 300"/>
                    <a:gd name="T75" fmla="*/ 188 h 259"/>
                    <a:gd name="T76" fmla="*/ 286 w 300"/>
                    <a:gd name="T77" fmla="*/ 200 h 259"/>
                    <a:gd name="T78" fmla="*/ 300 w 300"/>
                    <a:gd name="T79" fmla="*/ 208 h 259"/>
                    <a:gd name="T80" fmla="*/ 284 w 300"/>
                    <a:gd name="T81" fmla="*/ 230 h 259"/>
                    <a:gd name="T82" fmla="*/ 272 w 300"/>
                    <a:gd name="T83" fmla="*/ 236 h 259"/>
                    <a:gd name="T84" fmla="*/ 270 w 300"/>
                    <a:gd name="T85" fmla="*/ 239 h 259"/>
                    <a:gd name="T86" fmla="*/ 265 w 300"/>
                    <a:gd name="T87" fmla="*/ 254 h 259"/>
                    <a:gd name="T88" fmla="*/ 243 w 300"/>
                    <a:gd name="T89" fmla="*/ 240 h 259"/>
                    <a:gd name="T90" fmla="*/ 225 w 300"/>
                    <a:gd name="T91" fmla="*/ 234 h 259"/>
                    <a:gd name="T92" fmla="*/ 218 w 300"/>
                    <a:gd name="T93" fmla="*/ 240 h 259"/>
                    <a:gd name="T94" fmla="*/ 231 w 300"/>
                    <a:gd name="T95" fmla="*/ 254 h 259"/>
                    <a:gd name="T96" fmla="*/ 214 w 300"/>
                    <a:gd name="T97" fmla="*/ 259 h 259"/>
                    <a:gd name="T98" fmla="*/ 201 w 300"/>
                    <a:gd name="T99" fmla="*/ 251 h 259"/>
                    <a:gd name="T100" fmla="*/ 179 w 300"/>
                    <a:gd name="T101" fmla="*/ 242 h 259"/>
                    <a:gd name="T102" fmla="*/ 144 w 300"/>
                    <a:gd name="T103" fmla="*/ 235 h 259"/>
                    <a:gd name="T104" fmla="*/ 123 w 300"/>
                    <a:gd name="T105" fmla="*/ 231 h 259"/>
                    <a:gd name="T106" fmla="*/ 118 w 300"/>
                    <a:gd name="T107" fmla="*/ 241 h 259"/>
                    <a:gd name="T108" fmla="*/ 116 w 300"/>
                    <a:gd name="T109" fmla="*/ 249 h 259"/>
                    <a:gd name="T110" fmla="*/ 113 w 300"/>
                    <a:gd name="T111" fmla="*/ 241 h 259"/>
                    <a:gd name="T112" fmla="*/ 94 w 300"/>
                    <a:gd name="T113" fmla="*/ 238 h 259"/>
                    <a:gd name="T114" fmla="*/ 82 w 300"/>
                    <a:gd name="T115" fmla="*/ 248 h 259"/>
                    <a:gd name="T116" fmla="*/ 57 w 300"/>
                    <a:gd name="T117" fmla="*/ 250 h 259"/>
                    <a:gd name="T118" fmla="*/ 43 w 300"/>
                    <a:gd name="T119" fmla="*/ 249 h 259"/>
                    <a:gd name="T120" fmla="*/ 30 w 300"/>
                    <a:gd name="T121" fmla="*/ 254 h 259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300"/>
                    <a:gd name="T184" fmla="*/ 0 h 259"/>
                    <a:gd name="T185" fmla="*/ 300 w 300"/>
                    <a:gd name="T186" fmla="*/ 259 h 259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300" h="259">
                      <a:moveTo>
                        <a:pt x="13" y="254"/>
                      </a:moveTo>
                      <a:lnTo>
                        <a:pt x="18" y="246"/>
                      </a:lnTo>
                      <a:lnTo>
                        <a:pt x="19" y="241"/>
                      </a:lnTo>
                      <a:lnTo>
                        <a:pt x="19" y="236"/>
                      </a:lnTo>
                      <a:lnTo>
                        <a:pt x="18" y="232"/>
                      </a:lnTo>
                      <a:lnTo>
                        <a:pt x="16" y="227"/>
                      </a:lnTo>
                      <a:lnTo>
                        <a:pt x="13" y="223"/>
                      </a:lnTo>
                      <a:lnTo>
                        <a:pt x="10" y="220"/>
                      </a:lnTo>
                      <a:lnTo>
                        <a:pt x="7" y="219"/>
                      </a:lnTo>
                      <a:lnTo>
                        <a:pt x="7" y="218"/>
                      </a:lnTo>
                      <a:lnTo>
                        <a:pt x="8" y="217"/>
                      </a:lnTo>
                      <a:lnTo>
                        <a:pt x="14" y="213"/>
                      </a:lnTo>
                      <a:lnTo>
                        <a:pt x="19" y="211"/>
                      </a:lnTo>
                      <a:lnTo>
                        <a:pt x="24" y="208"/>
                      </a:lnTo>
                      <a:lnTo>
                        <a:pt x="28" y="200"/>
                      </a:lnTo>
                      <a:lnTo>
                        <a:pt x="30" y="191"/>
                      </a:lnTo>
                      <a:lnTo>
                        <a:pt x="30" y="186"/>
                      </a:lnTo>
                      <a:lnTo>
                        <a:pt x="30" y="183"/>
                      </a:lnTo>
                      <a:lnTo>
                        <a:pt x="28" y="178"/>
                      </a:lnTo>
                      <a:lnTo>
                        <a:pt x="24" y="173"/>
                      </a:lnTo>
                      <a:lnTo>
                        <a:pt x="21" y="171"/>
                      </a:lnTo>
                      <a:lnTo>
                        <a:pt x="16" y="170"/>
                      </a:lnTo>
                      <a:lnTo>
                        <a:pt x="12" y="169"/>
                      </a:lnTo>
                      <a:lnTo>
                        <a:pt x="7" y="168"/>
                      </a:lnTo>
                      <a:lnTo>
                        <a:pt x="4" y="160"/>
                      </a:lnTo>
                      <a:lnTo>
                        <a:pt x="2" y="150"/>
                      </a:lnTo>
                      <a:lnTo>
                        <a:pt x="0" y="146"/>
                      </a:lnTo>
                      <a:lnTo>
                        <a:pt x="2" y="141"/>
                      </a:lnTo>
                      <a:lnTo>
                        <a:pt x="4" y="137"/>
                      </a:lnTo>
                      <a:lnTo>
                        <a:pt x="7" y="133"/>
                      </a:lnTo>
                      <a:lnTo>
                        <a:pt x="12" y="131"/>
                      </a:lnTo>
                      <a:lnTo>
                        <a:pt x="18" y="130"/>
                      </a:lnTo>
                      <a:lnTo>
                        <a:pt x="24" y="129"/>
                      </a:lnTo>
                      <a:lnTo>
                        <a:pt x="30" y="128"/>
                      </a:lnTo>
                      <a:lnTo>
                        <a:pt x="34" y="110"/>
                      </a:lnTo>
                      <a:lnTo>
                        <a:pt x="35" y="93"/>
                      </a:lnTo>
                      <a:lnTo>
                        <a:pt x="37" y="76"/>
                      </a:lnTo>
                      <a:lnTo>
                        <a:pt x="39" y="67"/>
                      </a:lnTo>
                      <a:lnTo>
                        <a:pt x="42" y="59"/>
                      </a:lnTo>
                      <a:lnTo>
                        <a:pt x="45" y="55"/>
                      </a:lnTo>
                      <a:lnTo>
                        <a:pt x="49" y="54"/>
                      </a:lnTo>
                      <a:lnTo>
                        <a:pt x="54" y="54"/>
                      </a:lnTo>
                      <a:lnTo>
                        <a:pt x="59" y="53"/>
                      </a:lnTo>
                      <a:lnTo>
                        <a:pt x="65" y="62"/>
                      </a:lnTo>
                      <a:lnTo>
                        <a:pt x="70" y="70"/>
                      </a:lnTo>
                      <a:lnTo>
                        <a:pt x="71" y="75"/>
                      </a:lnTo>
                      <a:lnTo>
                        <a:pt x="71" y="81"/>
                      </a:lnTo>
                      <a:lnTo>
                        <a:pt x="73" y="85"/>
                      </a:lnTo>
                      <a:lnTo>
                        <a:pt x="76" y="87"/>
                      </a:lnTo>
                      <a:lnTo>
                        <a:pt x="81" y="85"/>
                      </a:lnTo>
                      <a:lnTo>
                        <a:pt x="83" y="81"/>
                      </a:lnTo>
                      <a:lnTo>
                        <a:pt x="85" y="75"/>
                      </a:lnTo>
                      <a:lnTo>
                        <a:pt x="88" y="70"/>
                      </a:lnTo>
                      <a:lnTo>
                        <a:pt x="92" y="59"/>
                      </a:lnTo>
                      <a:lnTo>
                        <a:pt x="94" y="51"/>
                      </a:lnTo>
                      <a:lnTo>
                        <a:pt x="96" y="45"/>
                      </a:lnTo>
                      <a:lnTo>
                        <a:pt x="97" y="40"/>
                      </a:lnTo>
                      <a:lnTo>
                        <a:pt x="99" y="36"/>
                      </a:lnTo>
                      <a:lnTo>
                        <a:pt x="101" y="32"/>
                      </a:lnTo>
                      <a:lnTo>
                        <a:pt x="107" y="29"/>
                      </a:lnTo>
                      <a:lnTo>
                        <a:pt x="116" y="24"/>
                      </a:lnTo>
                      <a:lnTo>
                        <a:pt x="125" y="22"/>
                      </a:lnTo>
                      <a:lnTo>
                        <a:pt x="133" y="19"/>
                      </a:lnTo>
                      <a:lnTo>
                        <a:pt x="136" y="14"/>
                      </a:lnTo>
                      <a:lnTo>
                        <a:pt x="138" y="8"/>
                      </a:lnTo>
                      <a:lnTo>
                        <a:pt x="140" y="5"/>
                      </a:lnTo>
                      <a:lnTo>
                        <a:pt x="145" y="2"/>
                      </a:lnTo>
                      <a:lnTo>
                        <a:pt x="152" y="0"/>
                      </a:lnTo>
                      <a:lnTo>
                        <a:pt x="156" y="4"/>
                      </a:lnTo>
                      <a:lnTo>
                        <a:pt x="161" y="8"/>
                      </a:lnTo>
                      <a:lnTo>
                        <a:pt x="166" y="15"/>
                      </a:lnTo>
                      <a:lnTo>
                        <a:pt x="172" y="30"/>
                      </a:lnTo>
                      <a:lnTo>
                        <a:pt x="176" y="37"/>
                      </a:lnTo>
                      <a:lnTo>
                        <a:pt x="179" y="42"/>
                      </a:lnTo>
                      <a:lnTo>
                        <a:pt x="187" y="48"/>
                      </a:lnTo>
                      <a:lnTo>
                        <a:pt x="195" y="53"/>
                      </a:lnTo>
                      <a:lnTo>
                        <a:pt x="205" y="55"/>
                      </a:lnTo>
                      <a:lnTo>
                        <a:pt x="214" y="59"/>
                      </a:lnTo>
                      <a:lnTo>
                        <a:pt x="218" y="57"/>
                      </a:lnTo>
                      <a:lnTo>
                        <a:pt x="223" y="54"/>
                      </a:lnTo>
                      <a:lnTo>
                        <a:pt x="226" y="53"/>
                      </a:lnTo>
                      <a:lnTo>
                        <a:pt x="231" y="53"/>
                      </a:lnTo>
                      <a:lnTo>
                        <a:pt x="234" y="57"/>
                      </a:lnTo>
                      <a:lnTo>
                        <a:pt x="237" y="61"/>
                      </a:lnTo>
                      <a:lnTo>
                        <a:pt x="239" y="66"/>
                      </a:lnTo>
                      <a:lnTo>
                        <a:pt x="242" y="70"/>
                      </a:lnTo>
                      <a:lnTo>
                        <a:pt x="250" y="77"/>
                      </a:lnTo>
                      <a:lnTo>
                        <a:pt x="258" y="82"/>
                      </a:lnTo>
                      <a:lnTo>
                        <a:pt x="268" y="84"/>
                      </a:lnTo>
                      <a:lnTo>
                        <a:pt x="277" y="87"/>
                      </a:lnTo>
                      <a:lnTo>
                        <a:pt x="279" y="92"/>
                      </a:lnTo>
                      <a:lnTo>
                        <a:pt x="281" y="97"/>
                      </a:lnTo>
                      <a:lnTo>
                        <a:pt x="282" y="100"/>
                      </a:lnTo>
                      <a:lnTo>
                        <a:pt x="282" y="105"/>
                      </a:lnTo>
                      <a:lnTo>
                        <a:pt x="280" y="108"/>
                      </a:lnTo>
                      <a:lnTo>
                        <a:pt x="278" y="112"/>
                      </a:lnTo>
                      <a:lnTo>
                        <a:pt x="272" y="115"/>
                      </a:lnTo>
                      <a:lnTo>
                        <a:pt x="265" y="116"/>
                      </a:lnTo>
                      <a:lnTo>
                        <a:pt x="260" y="117"/>
                      </a:lnTo>
                      <a:lnTo>
                        <a:pt x="256" y="120"/>
                      </a:lnTo>
                      <a:lnTo>
                        <a:pt x="256" y="122"/>
                      </a:lnTo>
                      <a:lnTo>
                        <a:pt x="256" y="125"/>
                      </a:lnTo>
                      <a:lnTo>
                        <a:pt x="257" y="130"/>
                      </a:lnTo>
                      <a:lnTo>
                        <a:pt x="261" y="136"/>
                      </a:lnTo>
                      <a:lnTo>
                        <a:pt x="265" y="142"/>
                      </a:lnTo>
                      <a:lnTo>
                        <a:pt x="271" y="150"/>
                      </a:lnTo>
                      <a:lnTo>
                        <a:pt x="276" y="154"/>
                      </a:lnTo>
                      <a:lnTo>
                        <a:pt x="281" y="155"/>
                      </a:lnTo>
                      <a:lnTo>
                        <a:pt x="288" y="155"/>
                      </a:lnTo>
                      <a:lnTo>
                        <a:pt x="294" y="156"/>
                      </a:lnTo>
                      <a:lnTo>
                        <a:pt x="292" y="168"/>
                      </a:lnTo>
                      <a:lnTo>
                        <a:pt x="288" y="179"/>
                      </a:lnTo>
                      <a:lnTo>
                        <a:pt x="286" y="184"/>
                      </a:lnTo>
                      <a:lnTo>
                        <a:pt x="284" y="188"/>
                      </a:lnTo>
                      <a:lnTo>
                        <a:pt x="282" y="192"/>
                      </a:lnTo>
                      <a:lnTo>
                        <a:pt x="282" y="196"/>
                      </a:lnTo>
                      <a:lnTo>
                        <a:pt x="286" y="200"/>
                      </a:lnTo>
                      <a:lnTo>
                        <a:pt x="289" y="203"/>
                      </a:lnTo>
                      <a:lnTo>
                        <a:pt x="295" y="205"/>
                      </a:lnTo>
                      <a:lnTo>
                        <a:pt x="300" y="208"/>
                      </a:lnTo>
                      <a:lnTo>
                        <a:pt x="294" y="217"/>
                      </a:lnTo>
                      <a:lnTo>
                        <a:pt x="288" y="225"/>
                      </a:lnTo>
                      <a:lnTo>
                        <a:pt x="284" y="230"/>
                      </a:lnTo>
                      <a:lnTo>
                        <a:pt x="280" y="232"/>
                      </a:lnTo>
                      <a:lnTo>
                        <a:pt x="276" y="235"/>
                      </a:lnTo>
                      <a:lnTo>
                        <a:pt x="272" y="236"/>
                      </a:lnTo>
                      <a:lnTo>
                        <a:pt x="271" y="236"/>
                      </a:lnTo>
                      <a:lnTo>
                        <a:pt x="270" y="239"/>
                      </a:lnTo>
                      <a:lnTo>
                        <a:pt x="269" y="244"/>
                      </a:lnTo>
                      <a:lnTo>
                        <a:pt x="268" y="248"/>
                      </a:lnTo>
                      <a:lnTo>
                        <a:pt x="265" y="254"/>
                      </a:lnTo>
                      <a:lnTo>
                        <a:pt x="261" y="251"/>
                      </a:lnTo>
                      <a:lnTo>
                        <a:pt x="256" y="248"/>
                      </a:lnTo>
                      <a:lnTo>
                        <a:pt x="243" y="240"/>
                      </a:lnTo>
                      <a:lnTo>
                        <a:pt x="237" y="236"/>
                      </a:lnTo>
                      <a:lnTo>
                        <a:pt x="231" y="235"/>
                      </a:lnTo>
                      <a:lnTo>
                        <a:pt x="225" y="234"/>
                      </a:lnTo>
                      <a:lnTo>
                        <a:pt x="219" y="236"/>
                      </a:lnTo>
                      <a:lnTo>
                        <a:pt x="218" y="238"/>
                      </a:lnTo>
                      <a:lnTo>
                        <a:pt x="218" y="240"/>
                      </a:lnTo>
                      <a:lnTo>
                        <a:pt x="222" y="244"/>
                      </a:lnTo>
                      <a:lnTo>
                        <a:pt x="227" y="249"/>
                      </a:lnTo>
                      <a:lnTo>
                        <a:pt x="231" y="254"/>
                      </a:lnTo>
                      <a:lnTo>
                        <a:pt x="223" y="258"/>
                      </a:lnTo>
                      <a:lnTo>
                        <a:pt x="218" y="259"/>
                      </a:lnTo>
                      <a:lnTo>
                        <a:pt x="214" y="259"/>
                      </a:lnTo>
                      <a:lnTo>
                        <a:pt x="209" y="257"/>
                      </a:lnTo>
                      <a:lnTo>
                        <a:pt x="205" y="255"/>
                      </a:lnTo>
                      <a:lnTo>
                        <a:pt x="201" y="251"/>
                      </a:lnTo>
                      <a:lnTo>
                        <a:pt x="196" y="248"/>
                      </a:lnTo>
                      <a:lnTo>
                        <a:pt x="188" y="244"/>
                      </a:lnTo>
                      <a:lnTo>
                        <a:pt x="179" y="242"/>
                      </a:lnTo>
                      <a:lnTo>
                        <a:pt x="171" y="240"/>
                      </a:lnTo>
                      <a:lnTo>
                        <a:pt x="162" y="239"/>
                      </a:lnTo>
                      <a:lnTo>
                        <a:pt x="144" y="235"/>
                      </a:lnTo>
                      <a:lnTo>
                        <a:pt x="135" y="233"/>
                      </a:lnTo>
                      <a:lnTo>
                        <a:pt x="128" y="232"/>
                      </a:lnTo>
                      <a:lnTo>
                        <a:pt x="123" y="231"/>
                      </a:lnTo>
                      <a:lnTo>
                        <a:pt x="122" y="231"/>
                      </a:lnTo>
                      <a:lnTo>
                        <a:pt x="120" y="236"/>
                      </a:lnTo>
                      <a:lnTo>
                        <a:pt x="118" y="241"/>
                      </a:lnTo>
                      <a:lnTo>
                        <a:pt x="117" y="244"/>
                      </a:lnTo>
                      <a:lnTo>
                        <a:pt x="117" y="247"/>
                      </a:lnTo>
                      <a:lnTo>
                        <a:pt x="116" y="249"/>
                      </a:lnTo>
                      <a:lnTo>
                        <a:pt x="116" y="248"/>
                      </a:lnTo>
                      <a:lnTo>
                        <a:pt x="115" y="244"/>
                      </a:lnTo>
                      <a:lnTo>
                        <a:pt x="113" y="241"/>
                      </a:lnTo>
                      <a:lnTo>
                        <a:pt x="107" y="238"/>
                      </a:lnTo>
                      <a:lnTo>
                        <a:pt x="99" y="236"/>
                      </a:lnTo>
                      <a:lnTo>
                        <a:pt x="94" y="238"/>
                      </a:lnTo>
                      <a:lnTo>
                        <a:pt x="90" y="241"/>
                      </a:lnTo>
                      <a:lnTo>
                        <a:pt x="86" y="244"/>
                      </a:lnTo>
                      <a:lnTo>
                        <a:pt x="82" y="248"/>
                      </a:lnTo>
                      <a:lnTo>
                        <a:pt x="74" y="251"/>
                      </a:lnTo>
                      <a:lnTo>
                        <a:pt x="65" y="254"/>
                      </a:lnTo>
                      <a:lnTo>
                        <a:pt x="57" y="250"/>
                      </a:lnTo>
                      <a:lnTo>
                        <a:pt x="52" y="249"/>
                      </a:lnTo>
                      <a:lnTo>
                        <a:pt x="47" y="248"/>
                      </a:lnTo>
                      <a:lnTo>
                        <a:pt x="43" y="249"/>
                      </a:lnTo>
                      <a:lnTo>
                        <a:pt x="39" y="250"/>
                      </a:lnTo>
                      <a:lnTo>
                        <a:pt x="35" y="252"/>
                      </a:lnTo>
                      <a:lnTo>
                        <a:pt x="30" y="254"/>
                      </a:lnTo>
                      <a:lnTo>
                        <a:pt x="22" y="254"/>
                      </a:lnTo>
                      <a:lnTo>
                        <a:pt x="13" y="25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793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18463" name="Group 110"/>
              <p:cNvGrpSpPr>
                <a:grpSpLocks/>
              </p:cNvGrpSpPr>
              <p:nvPr/>
            </p:nvGrpSpPr>
            <p:grpSpPr bwMode="auto">
              <a:xfrm>
                <a:off x="3213" y="3919"/>
                <a:ext cx="258" cy="219"/>
                <a:chOff x="5330" y="2136"/>
                <a:chExt cx="299" cy="258"/>
              </a:xfrm>
            </p:grpSpPr>
            <p:sp>
              <p:nvSpPr>
                <p:cNvPr id="18557" name="Freeform 111"/>
                <p:cNvSpPr>
                  <a:spLocks/>
                </p:cNvSpPr>
                <p:nvPr/>
              </p:nvSpPr>
              <p:spPr bwMode="auto">
                <a:xfrm>
                  <a:off x="5330" y="2136"/>
                  <a:ext cx="299" cy="258"/>
                </a:xfrm>
                <a:custGeom>
                  <a:avLst/>
                  <a:gdLst>
                    <a:gd name="T0" fmla="*/ 18 w 299"/>
                    <a:gd name="T1" fmla="*/ 240 h 258"/>
                    <a:gd name="T2" fmla="*/ 16 w 299"/>
                    <a:gd name="T3" fmla="*/ 226 h 258"/>
                    <a:gd name="T4" fmla="*/ 7 w 299"/>
                    <a:gd name="T5" fmla="*/ 218 h 258"/>
                    <a:gd name="T6" fmla="*/ 14 w 299"/>
                    <a:gd name="T7" fmla="*/ 214 h 258"/>
                    <a:gd name="T8" fmla="*/ 27 w 299"/>
                    <a:gd name="T9" fmla="*/ 199 h 258"/>
                    <a:gd name="T10" fmla="*/ 30 w 299"/>
                    <a:gd name="T11" fmla="*/ 182 h 258"/>
                    <a:gd name="T12" fmla="*/ 21 w 299"/>
                    <a:gd name="T13" fmla="*/ 170 h 258"/>
                    <a:gd name="T14" fmla="*/ 3 w 299"/>
                    <a:gd name="T15" fmla="*/ 159 h 258"/>
                    <a:gd name="T16" fmla="*/ 1 w 299"/>
                    <a:gd name="T17" fmla="*/ 140 h 258"/>
                    <a:gd name="T18" fmla="*/ 11 w 299"/>
                    <a:gd name="T19" fmla="*/ 130 h 258"/>
                    <a:gd name="T20" fmla="*/ 30 w 299"/>
                    <a:gd name="T21" fmla="*/ 127 h 258"/>
                    <a:gd name="T22" fmla="*/ 37 w 299"/>
                    <a:gd name="T23" fmla="*/ 75 h 258"/>
                    <a:gd name="T24" fmla="*/ 45 w 299"/>
                    <a:gd name="T25" fmla="*/ 55 h 258"/>
                    <a:gd name="T26" fmla="*/ 58 w 299"/>
                    <a:gd name="T27" fmla="*/ 52 h 258"/>
                    <a:gd name="T28" fmla="*/ 71 w 299"/>
                    <a:gd name="T29" fmla="*/ 74 h 258"/>
                    <a:gd name="T30" fmla="*/ 76 w 299"/>
                    <a:gd name="T31" fmla="*/ 87 h 258"/>
                    <a:gd name="T32" fmla="*/ 85 w 299"/>
                    <a:gd name="T33" fmla="*/ 75 h 258"/>
                    <a:gd name="T34" fmla="*/ 94 w 299"/>
                    <a:gd name="T35" fmla="*/ 50 h 258"/>
                    <a:gd name="T36" fmla="*/ 99 w 299"/>
                    <a:gd name="T37" fmla="*/ 36 h 258"/>
                    <a:gd name="T38" fmla="*/ 116 w 299"/>
                    <a:gd name="T39" fmla="*/ 24 h 258"/>
                    <a:gd name="T40" fmla="*/ 138 w 299"/>
                    <a:gd name="T41" fmla="*/ 9 h 258"/>
                    <a:gd name="T42" fmla="*/ 151 w 299"/>
                    <a:gd name="T43" fmla="*/ 0 h 258"/>
                    <a:gd name="T44" fmla="*/ 165 w 299"/>
                    <a:gd name="T45" fmla="*/ 14 h 258"/>
                    <a:gd name="T46" fmla="*/ 179 w 299"/>
                    <a:gd name="T47" fmla="*/ 41 h 258"/>
                    <a:gd name="T48" fmla="*/ 204 w 299"/>
                    <a:gd name="T49" fmla="*/ 55 h 258"/>
                    <a:gd name="T50" fmla="*/ 222 w 299"/>
                    <a:gd name="T51" fmla="*/ 53 h 258"/>
                    <a:gd name="T52" fmla="*/ 234 w 299"/>
                    <a:gd name="T53" fmla="*/ 56 h 258"/>
                    <a:gd name="T54" fmla="*/ 242 w 299"/>
                    <a:gd name="T55" fmla="*/ 69 h 258"/>
                    <a:gd name="T56" fmla="*/ 267 w 299"/>
                    <a:gd name="T57" fmla="*/ 83 h 258"/>
                    <a:gd name="T58" fmla="*/ 281 w 299"/>
                    <a:gd name="T59" fmla="*/ 96 h 258"/>
                    <a:gd name="T60" fmla="*/ 280 w 299"/>
                    <a:gd name="T61" fmla="*/ 107 h 258"/>
                    <a:gd name="T62" fmla="*/ 265 w 299"/>
                    <a:gd name="T63" fmla="*/ 115 h 258"/>
                    <a:gd name="T64" fmla="*/ 256 w 299"/>
                    <a:gd name="T65" fmla="*/ 121 h 258"/>
                    <a:gd name="T66" fmla="*/ 260 w 299"/>
                    <a:gd name="T67" fmla="*/ 135 h 258"/>
                    <a:gd name="T68" fmla="*/ 275 w 299"/>
                    <a:gd name="T69" fmla="*/ 153 h 258"/>
                    <a:gd name="T70" fmla="*/ 294 w 299"/>
                    <a:gd name="T71" fmla="*/ 155 h 258"/>
                    <a:gd name="T72" fmla="*/ 286 w 299"/>
                    <a:gd name="T73" fmla="*/ 183 h 258"/>
                    <a:gd name="T74" fmla="*/ 282 w 299"/>
                    <a:gd name="T75" fmla="*/ 195 h 258"/>
                    <a:gd name="T76" fmla="*/ 295 w 299"/>
                    <a:gd name="T77" fmla="*/ 205 h 258"/>
                    <a:gd name="T78" fmla="*/ 288 w 299"/>
                    <a:gd name="T79" fmla="*/ 224 h 258"/>
                    <a:gd name="T80" fmla="*/ 275 w 299"/>
                    <a:gd name="T81" fmla="*/ 236 h 258"/>
                    <a:gd name="T82" fmla="*/ 271 w 299"/>
                    <a:gd name="T83" fmla="*/ 236 h 258"/>
                    <a:gd name="T84" fmla="*/ 268 w 299"/>
                    <a:gd name="T85" fmla="*/ 244 h 258"/>
                    <a:gd name="T86" fmla="*/ 260 w 299"/>
                    <a:gd name="T87" fmla="*/ 250 h 258"/>
                    <a:gd name="T88" fmla="*/ 236 w 299"/>
                    <a:gd name="T89" fmla="*/ 236 h 258"/>
                    <a:gd name="T90" fmla="*/ 219 w 299"/>
                    <a:gd name="T91" fmla="*/ 236 h 258"/>
                    <a:gd name="T92" fmla="*/ 221 w 299"/>
                    <a:gd name="T93" fmla="*/ 244 h 258"/>
                    <a:gd name="T94" fmla="*/ 222 w 299"/>
                    <a:gd name="T95" fmla="*/ 257 h 258"/>
                    <a:gd name="T96" fmla="*/ 209 w 299"/>
                    <a:gd name="T97" fmla="*/ 256 h 258"/>
                    <a:gd name="T98" fmla="*/ 196 w 299"/>
                    <a:gd name="T99" fmla="*/ 247 h 258"/>
                    <a:gd name="T100" fmla="*/ 171 w 299"/>
                    <a:gd name="T101" fmla="*/ 240 h 258"/>
                    <a:gd name="T102" fmla="*/ 134 w 299"/>
                    <a:gd name="T103" fmla="*/ 232 h 258"/>
                    <a:gd name="T104" fmla="*/ 122 w 299"/>
                    <a:gd name="T105" fmla="*/ 230 h 258"/>
                    <a:gd name="T106" fmla="*/ 117 w 299"/>
                    <a:gd name="T107" fmla="*/ 244 h 258"/>
                    <a:gd name="T108" fmla="*/ 116 w 299"/>
                    <a:gd name="T109" fmla="*/ 247 h 258"/>
                    <a:gd name="T110" fmla="*/ 107 w 299"/>
                    <a:gd name="T111" fmla="*/ 237 h 258"/>
                    <a:gd name="T112" fmla="*/ 89 w 299"/>
                    <a:gd name="T113" fmla="*/ 240 h 258"/>
                    <a:gd name="T114" fmla="*/ 73 w 299"/>
                    <a:gd name="T115" fmla="*/ 250 h 258"/>
                    <a:gd name="T116" fmla="*/ 56 w 299"/>
                    <a:gd name="T117" fmla="*/ 249 h 258"/>
                    <a:gd name="T118" fmla="*/ 42 w 299"/>
                    <a:gd name="T119" fmla="*/ 248 h 258"/>
                    <a:gd name="T120" fmla="*/ 30 w 299"/>
                    <a:gd name="T121" fmla="*/ 253 h 258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299"/>
                    <a:gd name="T184" fmla="*/ 0 h 258"/>
                    <a:gd name="T185" fmla="*/ 299 w 299"/>
                    <a:gd name="T186" fmla="*/ 258 h 258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299" h="258">
                      <a:moveTo>
                        <a:pt x="13" y="253"/>
                      </a:moveTo>
                      <a:lnTo>
                        <a:pt x="17" y="245"/>
                      </a:lnTo>
                      <a:lnTo>
                        <a:pt x="18" y="240"/>
                      </a:lnTo>
                      <a:lnTo>
                        <a:pt x="18" y="236"/>
                      </a:lnTo>
                      <a:lnTo>
                        <a:pt x="17" y="231"/>
                      </a:lnTo>
                      <a:lnTo>
                        <a:pt x="16" y="226"/>
                      </a:lnTo>
                      <a:lnTo>
                        <a:pt x="13" y="222"/>
                      </a:lnTo>
                      <a:lnTo>
                        <a:pt x="9" y="220"/>
                      </a:lnTo>
                      <a:lnTo>
                        <a:pt x="7" y="218"/>
                      </a:lnTo>
                      <a:lnTo>
                        <a:pt x="8" y="217"/>
                      </a:lnTo>
                      <a:lnTo>
                        <a:pt x="14" y="214"/>
                      </a:lnTo>
                      <a:lnTo>
                        <a:pt x="18" y="210"/>
                      </a:lnTo>
                      <a:lnTo>
                        <a:pt x="24" y="207"/>
                      </a:lnTo>
                      <a:lnTo>
                        <a:pt x="27" y="199"/>
                      </a:lnTo>
                      <a:lnTo>
                        <a:pt x="30" y="190"/>
                      </a:lnTo>
                      <a:lnTo>
                        <a:pt x="30" y="185"/>
                      </a:lnTo>
                      <a:lnTo>
                        <a:pt x="30" y="182"/>
                      </a:lnTo>
                      <a:lnTo>
                        <a:pt x="27" y="177"/>
                      </a:lnTo>
                      <a:lnTo>
                        <a:pt x="24" y="173"/>
                      </a:lnTo>
                      <a:lnTo>
                        <a:pt x="21" y="170"/>
                      </a:lnTo>
                      <a:lnTo>
                        <a:pt x="16" y="169"/>
                      </a:lnTo>
                      <a:lnTo>
                        <a:pt x="7" y="167"/>
                      </a:lnTo>
                      <a:lnTo>
                        <a:pt x="3" y="159"/>
                      </a:lnTo>
                      <a:lnTo>
                        <a:pt x="1" y="150"/>
                      </a:lnTo>
                      <a:lnTo>
                        <a:pt x="0" y="145"/>
                      </a:lnTo>
                      <a:lnTo>
                        <a:pt x="1" y="140"/>
                      </a:lnTo>
                      <a:lnTo>
                        <a:pt x="3" y="137"/>
                      </a:lnTo>
                      <a:lnTo>
                        <a:pt x="7" y="132"/>
                      </a:lnTo>
                      <a:lnTo>
                        <a:pt x="11" y="130"/>
                      </a:lnTo>
                      <a:lnTo>
                        <a:pt x="17" y="129"/>
                      </a:lnTo>
                      <a:lnTo>
                        <a:pt x="24" y="128"/>
                      </a:lnTo>
                      <a:lnTo>
                        <a:pt x="30" y="127"/>
                      </a:lnTo>
                      <a:lnTo>
                        <a:pt x="33" y="110"/>
                      </a:lnTo>
                      <a:lnTo>
                        <a:pt x="34" y="92"/>
                      </a:lnTo>
                      <a:lnTo>
                        <a:pt x="37" y="75"/>
                      </a:lnTo>
                      <a:lnTo>
                        <a:pt x="39" y="66"/>
                      </a:lnTo>
                      <a:lnTo>
                        <a:pt x="41" y="58"/>
                      </a:lnTo>
                      <a:lnTo>
                        <a:pt x="45" y="55"/>
                      </a:lnTo>
                      <a:lnTo>
                        <a:pt x="48" y="53"/>
                      </a:lnTo>
                      <a:lnTo>
                        <a:pt x="54" y="53"/>
                      </a:lnTo>
                      <a:lnTo>
                        <a:pt x="58" y="52"/>
                      </a:lnTo>
                      <a:lnTo>
                        <a:pt x="64" y="61"/>
                      </a:lnTo>
                      <a:lnTo>
                        <a:pt x="70" y="69"/>
                      </a:lnTo>
                      <a:lnTo>
                        <a:pt x="71" y="74"/>
                      </a:lnTo>
                      <a:lnTo>
                        <a:pt x="71" y="80"/>
                      </a:lnTo>
                      <a:lnTo>
                        <a:pt x="72" y="84"/>
                      </a:lnTo>
                      <a:lnTo>
                        <a:pt x="76" y="87"/>
                      </a:lnTo>
                      <a:lnTo>
                        <a:pt x="80" y="85"/>
                      </a:lnTo>
                      <a:lnTo>
                        <a:pt x="83" y="81"/>
                      </a:lnTo>
                      <a:lnTo>
                        <a:pt x="85" y="75"/>
                      </a:lnTo>
                      <a:lnTo>
                        <a:pt x="87" y="69"/>
                      </a:lnTo>
                      <a:lnTo>
                        <a:pt x="92" y="59"/>
                      </a:lnTo>
                      <a:lnTo>
                        <a:pt x="94" y="50"/>
                      </a:lnTo>
                      <a:lnTo>
                        <a:pt x="95" y="44"/>
                      </a:lnTo>
                      <a:lnTo>
                        <a:pt x="96" y="40"/>
                      </a:lnTo>
                      <a:lnTo>
                        <a:pt x="99" y="36"/>
                      </a:lnTo>
                      <a:lnTo>
                        <a:pt x="101" y="33"/>
                      </a:lnTo>
                      <a:lnTo>
                        <a:pt x="107" y="28"/>
                      </a:lnTo>
                      <a:lnTo>
                        <a:pt x="116" y="24"/>
                      </a:lnTo>
                      <a:lnTo>
                        <a:pt x="125" y="21"/>
                      </a:lnTo>
                      <a:lnTo>
                        <a:pt x="133" y="18"/>
                      </a:lnTo>
                      <a:lnTo>
                        <a:pt x="138" y="9"/>
                      </a:lnTo>
                      <a:lnTo>
                        <a:pt x="140" y="4"/>
                      </a:lnTo>
                      <a:lnTo>
                        <a:pt x="144" y="1"/>
                      </a:lnTo>
                      <a:lnTo>
                        <a:pt x="151" y="0"/>
                      </a:lnTo>
                      <a:lnTo>
                        <a:pt x="156" y="3"/>
                      </a:lnTo>
                      <a:lnTo>
                        <a:pt x="161" y="8"/>
                      </a:lnTo>
                      <a:lnTo>
                        <a:pt x="165" y="14"/>
                      </a:lnTo>
                      <a:lnTo>
                        <a:pt x="172" y="29"/>
                      </a:lnTo>
                      <a:lnTo>
                        <a:pt x="175" y="36"/>
                      </a:lnTo>
                      <a:lnTo>
                        <a:pt x="179" y="41"/>
                      </a:lnTo>
                      <a:lnTo>
                        <a:pt x="187" y="48"/>
                      </a:lnTo>
                      <a:lnTo>
                        <a:pt x="195" y="52"/>
                      </a:lnTo>
                      <a:lnTo>
                        <a:pt x="204" y="55"/>
                      </a:lnTo>
                      <a:lnTo>
                        <a:pt x="213" y="58"/>
                      </a:lnTo>
                      <a:lnTo>
                        <a:pt x="218" y="57"/>
                      </a:lnTo>
                      <a:lnTo>
                        <a:pt x="222" y="53"/>
                      </a:lnTo>
                      <a:lnTo>
                        <a:pt x="226" y="52"/>
                      </a:lnTo>
                      <a:lnTo>
                        <a:pt x="230" y="52"/>
                      </a:lnTo>
                      <a:lnTo>
                        <a:pt x="234" y="56"/>
                      </a:lnTo>
                      <a:lnTo>
                        <a:pt x="236" y="60"/>
                      </a:lnTo>
                      <a:lnTo>
                        <a:pt x="238" y="65"/>
                      </a:lnTo>
                      <a:lnTo>
                        <a:pt x="242" y="69"/>
                      </a:lnTo>
                      <a:lnTo>
                        <a:pt x="250" y="76"/>
                      </a:lnTo>
                      <a:lnTo>
                        <a:pt x="258" y="81"/>
                      </a:lnTo>
                      <a:lnTo>
                        <a:pt x="267" y="83"/>
                      </a:lnTo>
                      <a:lnTo>
                        <a:pt x="276" y="87"/>
                      </a:lnTo>
                      <a:lnTo>
                        <a:pt x="279" y="91"/>
                      </a:lnTo>
                      <a:lnTo>
                        <a:pt x="281" y="96"/>
                      </a:lnTo>
                      <a:lnTo>
                        <a:pt x="282" y="99"/>
                      </a:lnTo>
                      <a:lnTo>
                        <a:pt x="282" y="104"/>
                      </a:lnTo>
                      <a:lnTo>
                        <a:pt x="280" y="107"/>
                      </a:lnTo>
                      <a:lnTo>
                        <a:pt x="277" y="111"/>
                      </a:lnTo>
                      <a:lnTo>
                        <a:pt x="272" y="114"/>
                      </a:lnTo>
                      <a:lnTo>
                        <a:pt x="265" y="115"/>
                      </a:lnTo>
                      <a:lnTo>
                        <a:pt x="259" y="116"/>
                      </a:lnTo>
                      <a:lnTo>
                        <a:pt x="256" y="120"/>
                      </a:lnTo>
                      <a:lnTo>
                        <a:pt x="256" y="121"/>
                      </a:lnTo>
                      <a:lnTo>
                        <a:pt x="256" y="124"/>
                      </a:lnTo>
                      <a:lnTo>
                        <a:pt x="257" y="129"/>
                      </a:lnTo>
                      <a:lnTo>
                        <a:pt x="260" y="135"/>
                      </a:lnTo>
                      <a:lnTo>
                        <a:pt x="265" y="142"/>
                      </a:lnTo>
                      <a:lnTo>
                        <a:pt x="271" y="150"/>
                      </a:lnTo>
                      <a:lnTo>
                        <a:pt x="275" y="153"/>
                      </a:lnTo>
                      <a:lnTo>
                        <a:pt x="281" y="154"/>
                      </a:lnTo>
                      <a:lnTo>
                        <a:pt x="288" y="155"/>
                      </a:lnTo>
                      <a:lnTo>
                        <a:pt x="294" y="155"/>
                      </a:lnTo>
                      <a:lnTo>
                        <a:pt x="291" y="167"/>
                      </a:lnTo>
                      <a:lnTo>
                        <a:pt x="288" y="178"/>
                      </a:lnTo>
                      <a:lnTo>
                        <a:pt x="286" y="183"/>
                      </a:lnTo>
                      <a:lnTo>
                        <a:pt x="283" y="187"/>
                      </a:lnTo>
                      <a:lnTo>
                        <a:pt x="282" y="191"/>
                      </a:lnTo>
                      <a:lnTo>
                        <a:pt x="282" y="195"/>
                      </a:lnTo>
                      <a:lnTo>
                        <a:pt x="286" y="200"/>
                      </a:lnTo>
                      <a:lnTo>
                        <a:pt x="289" y="202"/>
                      </a:lnTo>
                      <a:lnTo>
                        <a:pt x="295" y="205"/>
                      </a:lnTo>
                      <a:lnTo>
                        <a:pt x="299" y="207"/>
                      </a:lnTo>
                      <a:lnTo>
                        <a:pt x="294" y="216"/>
                      </a:lnTo>
                      <a:lnTo>
                        <a:pt x="288" y="224"/>
                      </a:lnTo>
                      <a:lnTo>
                        <a:pt x="283" y="229"/>
                      </a:lnTo>
                      <a:lnTo>
                        <a:pt x="280" y="232"/>
                      </a:lnTo>
                      <a:lnTo>
                        <a:pt x="275" y="236"/>
                      </a:lnTo>
                      <a:lnTo>
                        <a:pt x="272" y="236"/>
                      </a:lnTo>
                      <a:lnTo>
                        <a:pt x="271" y="236"/>
                      </a:lnTo>
                      <a:lnTo>
                        <a:pt x="269" y="238"/>
                      </a:lnTo>
                      <a:lnTo>
                        <a:pt x="269" y="240"/>
                      </a:lnTo>
                      <a:lnTo>
                        <a:pt x="268" y="244"/>
                      </a:lnTo>
                      <a:lnTo>
                        <a:pt x="267" y="247"/>
                      </a:lnTo>
                      <a:lnTo>
                        <a:pt x="265" y="253"/>
                      </a:lnTo>
                      <a:lnTo>
                        <a:pt x="260" y="250"/>
                      </a:lnTo>
                      <a:lnTo>
                        <a:pt x="256" y="247"/>
                      </a:lnTo>
                      <a:lnTo>
                        <a:pt x="243" y="239"/>
                      </a:lnTo>
                      <a:lnTo>
                        <a:pt x="236" y="236"/>
                      </a:lnTo>
                      <a:lnTo>
                        <a:pt x="230" y="234"/>
                      </a:lnTo>
                      <a:lnTo>
                        <a:pt x="225" y="233"/>
                      </a:lnTo>
                      <a:lnTo>
                        <a:pt x="219" y="236"/>
                      </a:lnTo>
                      <a:lnTo>
                        <a:pt x="218" y="238"/>
                      </a:lnTo>
                      <a:lnTo>
                        <a:pt x="218" y="239"/>
                      </a:lnTo>
                      <a:lnTo>
                        <a:pt x="221" y="244"/>
                      </a:lnTo>
                      <a:lnTo>
                        <a:pt x="227" y="248"/>
                      </a:lnTo>
                      <a:lnTo>
                        <a:pt x="230" y="253"/>
                      </a:lnTo>
                      <a:lnTo>
                        <a:pt x="222" y="257"/>
                      </a:lnTo>
                      <a:lnTo>
                        <a:pt x="218" y="258"/>
                      </a:lnTo>
                      <a:lnTo>
                        <a:pt x="213" y="258"/>
                      </a:lnTo>
                      <a:lnTo>
                        <a:pt x="209" y="256"/>
                      </a:lnTo>
                      <a:lnTo>
                        <a:pt x="204" y="254"/>
                      </a:lnTo>
                      <a:lnTo>
                        <a:pt x="201" y="250"/>
                      </a:lnTo>
                      <a:lnTo>
                        <a:pt x="196" y="247"/>
                      </a:lnTo>
                      <a:lnTo>
                        <a:pt x="188" y="245"/>
                      </a:lnTo>
                      <a:lnTo>
                        <a:pt x="179" y="241"/>
                      </a:lnTo>
                      <a:lnTo>
                        <a:pt x="171" y="240"/>
                      </a:lnTo>
                      <a:lnTo>
                        <a:pt x="162" y="238"/>
                      </a:lnTo>
                      <a:lnTo>
                        <a:pt x="143" y="234"/>
                      </a:lnTo>
                      <a:lnTo>
                        <a:pt x="134" y="232"/>
                      </a:lnTo>
                      <a:lnTo>
                        <a:pt x="127" y="231"/>
                      </a:lnTo>
                      <a:lnTo>
                        <a:pt x="123" y="230"/>
                      </a:lnTo>
                      <a:lnTo>
                        <a:pt x="122" y="230"/>
                      </a:lnTo>
                      <a:lnTo>
                        <a:pt x="119" y="236"/>
                      </a:lnTo>
                      <a:lnTo>
                        <a:pt x="118" y="240"/>
                      </a:lnTo>
                      <a:lnTo>
                        <a:pt x="117" y="244"/>
                      </a:lnTo>
                      <a:lnTo>
                        <a:pt x="117" y="246"/>
                      </a:lnTo>
                      <a:lnTo>
                        <a:pt x="116" y="248"/>
                      </a:lnTo>
                      <a:lnTo>
                        <a:pt x="116" y="247"/>
                      </a:lnTo>
                      <a:lnTo>
                        <a:pt x="115" y="244"/>
                      </a:lnTo>
                      <a:lnTo>
                        <a:pt x="112" y="240"/>
                      </a:lnTo>
                      <a:lnTo>
                        <a:pt x="107" y="237"/>
                      </a:lnTo>
                      <a:lnTo>
                        <a:pt x="99" y="236"/>
                      </a:lnTo>
                      <a:lnTo>
                        <a:pt x="94" y="237"/>
                      </a:lnTo>
                      <a:lnTo>
                        <a:pt x="89" y="240"/>
                      </a:lnTo>
                      <a:lnTo>
                        <a:pt x="86" y="245"/>
                      </a:lnTo>
                      <a:lnTo>
                        <a:pt x="81" y="247"/>
                      </a:lnTo>
                      <a:lnTo>
                        <a:pt x="73" y="250"/>
                      </a:lnTo>
                      <a:lnTo>
                        <a:pt x="64" y="253"/>
                      </a:lnTo>
                      <a:lnTo>
                        <a:pt x="60" y="252"/>
                      </a:lnTo>
                      <a:lnTo>
                        <a:pt x="56" y="249"/>
                      </a:lnTo>
                      <a:lnTo>
                        <a:pt x="52" y="248"/>
                      </a:lnTo>
                      <a:lnTo>
                        <a:pt x="47" y="247"/>
                      </a:lnTo>
                      <a:lnTo>
                        <a:pt x="42" y="248"/>
                      </a:lnTo>
                      <a:lnTo>
                        <a:pt x="39" y="250"/>
                      </a:lnTo>
                      <a:lnTo>
                        <a:pt x="34" y="252"/>
                      </a:lnTo>
                      <a:lnTo>
                        <a:pt x="30" y="253"/>
                      </a:lnTo>
                      <a:lnTo>
                        <a:pt x="22" y="253"/>
                      </a:lnTo>
                      <a:lnTo>
                        <a:pt x="13" y="25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8558" name="Freeform 112"/>
                <p:cNvSpPr>
                  <a:spLocks/>
                </p:cNvSpPr>
                <p:nvPr/>
              </p:nvSpPr>
              <p:spPr bwMode="auto">
                <a:xfrm>
                  <a:off x="5330" y="2136"/>
                  <a:ext cx="299" cy="258"/>
                </a:xfrm>
                <a:custGeom>
                  <a:avLst/>
                  <a:gdLst>
                    <a:gd name="T0" fmla="*/ 18 w 299"/>
                    <a:gd name="T1" fmla="*/ 240 h 258"/>
                    <a:gd name="T2" fmla="*/ 16 w 299"/>
                    <a:gd name="T3" fmla="*/ 226 h 258"/>
                    <a:gd name="T4" fmla="*/ 7 w 299"/>
                    <a:gd name="T5" fmla="*/ 218 h 258"/>
                    <a:gd name="T6" fmla="*/ 14 w 299"/>
                    <a:gd name="T7" fmla="*/ 214 h 258"/>
                    <a:gd name="T8" fmla="*/ 27 w 299"/>
                    <a:gd name="T9" fmla="*/ 199 h 258"/>
                    <a:gd name="T10" fmla="*/ 30 w 299"/>
                    <a:gd name="T11" fmla="*/ 182 h 258"/>
                    <a:gd name="T12" fmla="*/ 21 w 299"/>
                    <a:gd name="T13" fmla="*/ 170 h 258"/>
                    <a:gd name="T14" fmla="*/ 3 w 299"/>
                    <a:gd name="T15" fmla="*/ 159 h 258"/>
                    <a:gd name="T16" fmla="*/ 1 w 299"/>
                    <a:gd name="T17" fmla="*/ 140 h 258"/>
                    <a:gd name="T18" fmla="*/ 11 w 299"/>
                    <a:gd name="T19" fmla="*/ 130 h 258"/>
                    <a:gd name="T20" fmla="*/ 30 w 299"/>
                    <a:gd name="T21" fmla="*/ 127 h 258"/>
                    <a:gd name="T22" fmla="*/ 37 w 299"/>
                    <a:gd name="T23" fmla="*/ 75 h 258"/>
                    <a:gd name="T24" fmla="*/ 45 w 299"/>
                    <a:gd name="T25" fmla="*/ 55 h 258"/>
                    <a:gd name="T26" fmla="*/ 58 w 299"/>
                    <a:gd name="T27" fmla="*/ 52 h 258"/>
                    <a:gd name="T28" fmla="*/ 71 w 299"/>
                    <a:gd name="T29" fmla="*/ 74 h 258"/>
                    <a:gd name="T30" fmla="*/ 76 w 299"/>
                    <a:gd name="T31" fmla="*/ 87 h 258"/>
                    <a:gd name="T32" fmla="*/ 85 w 299"/>
                    <a:gd name="T33" fmla="*/ 75 h 258"/>
                    <a:gd name="T34" fmla="*/ 94 w 299"/>
                    <a:gd name="T35" fmla="*/ 50 h 258"/>
                    <a:gd name="T36" fmla="*/ 99 w 299"/>
                    <a:gd name="T37" fmla="*/ 36 h 258"/>
                    <a:gd name="T38" fmla="*/ 116 w 299"/>
                    <a:gd name="T39" fmla="*/ 24 h 258"/>
                    <a:gd name="T40" fmla="*/ 138 w 299"/>
                    <a:gd name="T41" fmla="*/ 9 h 258"/>
                    <a:gd name="T42" fmla="*/ 151 w 299"/>
                    <a:gd name="T43" fmla="*/ 0 h 258"/>
                    <a:gd name="T44" fmla="*/ 165 w 299"/>
                    <a:gd name="T45" fmla="*/ 14 h 258"/>
                    <a:gd name="T46" fmla="*/ 179 w 299"/>
                    <a:gd name="T47" fmla="*/ 41 h 258"/>
                    <a:gd name="T48" fmla="*/ 204 w 299"/>
                    <a:gd name="T49" fmla="*/ 55 h 258"/>
                    <a:gd name="T50" fmla="*/ 222 w 299"/>
                    <a:gd name="T51" fmla="*/ 53 h 258"/>
                    <a:gd name="T52" fmla="*/ 234 w 299"/>
                    <a:gd name="T53" fmla="*/ 56 h 258"/>
                    <a:gd name="T54" fmla="*/ 242 w 299"/>
                    <a:gd name="T55" fmla="*/ 69 h 258"/>
                    <a:gd name="T56" fmla="*/ 267 w 299"/>
                    <a:gd name="T57" fmla="*/ 83 h 258"/>
                    <a:gd name="T58" fmla="*/ 281 w 299"/>
                    <a:gd name="T59" fmla="*/ 96 h 258"/>
                    <a:gd name="T60" fmla="*/ 280 w 299"/>
                    <a:gd name="T61" fmla="*/ 107 h 258"/>
                    <a:gd name="T62" fmla="*/ 265 w 299"/>
                    <a:gd name="T63" fmla="*/ 115 h 258"/>
                    <a:gd name="T64" fmla="*/ 256 w 299"/>
                    <a:gd name="T65" fmla="*/ 121 h 258"/>
                    <a:gd name="T66" fmla="*/ 260 w 299"/>
                    <a:gd name="T67" fmla="*/ 135 h 258"/>
                    <a:gd name="T68" fmla="*/ 275 w 299"/>
                    <a:gd name="T69" fmla="*/ 153 h 258"/>
                    <a:gd name="T70" fmla="*/ 294 w 299"/>
                    <a:gd name="T71" fmla="*/ 155 h 258"/>
                    <a:gd name="T72" fmla="*/ 286 w 299"/>
                    <a:gd name="T73" fmla="*/ 183 h 258"/>
                    <a:gd name="T74" fmla="*/ 282 w 299"/>
                    <a:gd name="T75" fmla="*/ 195 h 258"/>
                    <a:gd name="T76" fmla="*/ 295 w 299"/>
                    <a:gd name="T77" fmla="*/ 205 h 258"/>
                    <a:gd name="T78" fmla="*/ 288 w 299"/>
                    <a:gd name="T79" fmla="*/ 224 h 258"/>
                    <a:gd name="T80" fmla="*/ 275 w 299"/>
                    <a:gd name="T81" fmla="*/ 236 h 258"/>
                    <a:gd name="T82" fmla="*/ 271 w 299"/>
                    <a:gd name="T83" fmla="*/ 236 h 258"/>
                    <a:gd name="T84" fmla="*/ 268 w 299"/>
                    <a:gd name="T85" fmla="*/ 244 h 258"/>
                    <a:gd name="T86" fmla="*/ 260 w 299"/>
                    <a:gd name="T87" fmla="*/ 250 h 258"/>
                    <a:gd name="T88" fmla="*/ 236 w 299"/>
                    <a:gd name="T89" fmla="*/ 236 h 258"/>
                    <a:gd name="T90" fmla="*/ 219 w 299"/>
                    <a:gd name="T91" fmla="*/ 236 h 258"/>
                    <a:gd name="T92" fmla="*/ 221 w 299"/>
                    <a:gd name="T93" fmla="*/ 244 h 258"/>
                    <a:gd name="T94" fmla="*/ 222 w 299"/>
                    <a:gd name="T95" fmla="*/ 257 h 258"/>
                    <a:gd name="T96" fmla="*/ 209 w 299"/>
                    <a:gd name="T97" fmla="*/ 256 h 258"/>
                    <a:gd name="T98" fmla="*/ 196 w 299"/>
                    <a:gd name="T99" fmla="*/ 247 h 258"/>
                    <a:gd name="T100" fmla="*/ 171 w 299"/>
                    <a:gd name="T101" fmla="*/ 240 h 258"/>
                    <a:gd name="T102" fmla="*/ 134 w 299"/>
                    <a:gd name="T103" fmla="*/ 232 h 258"/>
                    <a:gd name="T104" fmla="*/ 122 w 299"/>
                    <a:gd name="T105" fmla="*/ 230 h 258"/>
                    <a:gd name="T106" fmla="*/ 117 w 299"/>
                    <a:gd name="T107" fmla="*/ 244 h 258"/>
                    <a:gd name="T108" fmla="*/ 116 w 299"/>
                    <a:gd name="T109" fmla="*/ 247 h 258"/>
                    <a:gd name="T110" fmla="*/ 107 w 299"/>
                    <a:gd name="T111" fmla="*/ 237 h 258"/>
                    <a:gd name="T112" fmla="*/ 89 w 299"/>
                    <a:gd name="T113" fmla="*/ 240 h 258"/>
                    <a:gd name="T114" fmla="*/ 73 w 299"/>
                    <a:gd name="T115" fmla="*/ 250 h 258"/>
                    <a:gd name="T116" fmla="*/ 56 w 299"/>
                    <a:gd name="T117" fmla="*/ 249 h 258"/>
                    <a:gd name="T118" fmla="*/ 42 w 299"/>
                    <a:gd name="T119" fmla="*/ 248 h 258"/>
                    <a:gd name="T120" fmla="*/ 30 w 299"/>
                    <a:gd name="T121" fmla="*/ 253 h 258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299"/>
                    <a:gd name="T184" fmla="*/ 0 h 258"/>
                    <a:gd name="T185" fmla="*/ 299 w 299"/>
                    <a:gd name="T186" fmla="*/ 258 h 258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299" h="258">
                      <a:moveTo>
                        <a:pt x="13" y="253"/>
                      </a:moveTo>
                      <a:lnTo>
                        <a:pt x="17" y="245"/>
                      </a:lnTo>
                      <a:lnTo>
                        <a:pt x="18" y="240"/>
                      </a:lnTo>
                      <a:lnTo>
                        <a:pt x="18" y="236"/>
                      </a:lnTo>
                      <a:lnTo>
                        <a:pt x="17" y="231"/>
                      </a:lnTo>
                      <a:lnTo>
                        <a:pt x="16" y="226"/>
                      </a:lnTo>
                      <a:lnTo>
                        <a:pt x="13" y="222"/>
                      </a:lnTo>
                      <a:lnTo>
                        <a:pt x="9" y="220"/>
                      </a:lnTo>
                      <a:lnTo>
                        <a:pt x="7" y="218"/>
                      </a:lnTo>
                      <a:lnTo>
                        <a:pt x="8" y="217"/>
                      </a:lnTo>
                      <a:lnTo>
                        <a:pt x="14" y="214"/>
                      </a:lnTo>
                      <a:lnTo>
                        <a:pt x="18" y="210"/>
                      </a:lnTo>
                      <a:lnTo>
                        <a:pt x="24" y="207"/>
                      </a:lnTo>
                      <a:lnTo>
                        <a:pt x="27" y="199"/>
                      </a:lnTo>
                      <a:lnTo>
                        <a:pt x="30" y="190"/>
                      </a:lnTo>
                      <a:lnTo>
                        <a:pt x="30" y="185"/>
                      </a:lnTo>
                      <a:lnTo>
                        <a:pt x="30" y="182"/>
                      </a:lnTo>
                      <a:lnTo>
                        <a:pt x="27" y="177"/>
                      </a:lnTo>
                      <a:lnTo>
                        <a:pt x="24" y="173"/>
                      </a:lnTo>
                      <a:lnTo>
                        <a:pt x="21" y="170"/>
                      </a:lnTo>
                      <a:lnTo>
                        <a:pt x="16" y="169"/>
                      </a:lnTo>
                      <a:lnTo>
                        <a:pt x="7" y="167"/>
                      </a:lnTo>
                      <a:lnTo>
                        <a:pt x="3" y="159"/>
                      </a:lnTo>
                      <a:lnTo>
                        <a:pt x="1" y="150"/>
                      </a:lnTo>
                      <a:lnTo>
                        <a:pt x="0" y="145"/>
                      </a:lnTo>
                      <a:lnTo>
                        <a:pt x="1" y="140"/>
                      </a:lnTo>
                      <a:lnTo>
                        <a:pt x="3" y="137"/>
                      </a:lnTo>
                      <a:lnTo>
                        <a:pt x="7" y="132"/>
                      </a:lnTo>
                      <a:lnTo>
                        <a:pt x="11" y="130"/>
                      </a:lnTo>
                      <a:lnTo>
                        <a:pt x="17" y="129"/>
                      </a:lnTo>
                      <a:lnTo>
                        <a:pt x="24" y="128"/>
                      </a:lnTo>
                      <a:lnTo>
                        <a:pt x="30" y="127"/>
                      </a:lnTo>
                      <a:lnTo>
                        <a:pt x="33" y="110"/>
                      </a:lnTo>
                      <a:lnTo>
                        <a:pt x="34" y="92"/>
                      </a:lnTo>
                      <a:lnTo>
                        <a:pt x="37" y="75"/>
                      </a:lnTo>
                      <a:lnTo>
                        <a:pt x="39" y="66"/>
                      </a:lnTo>
                      <a:lnTo>
                        <a:pt x="41" y="58"/>
                      </a:lnTo>
                      <a:lnTo>
                        <a:pt x="45" y="55"/>
                      </a:lnTo>
                      <a:lnTo>
                        <a:pt x="48" y="53"/>
                      </a:lnTo>
                      <a:lnTo>
                        <a:pt x="54" y="53"/>
                      </a:lnTo>
                      <a:lnTo>
                        <a:pt x="58" y="52"/>
                      </a:lnTo>
                      <a:lnTo>
                        <a:pt x="64" y="61"/>
                      </a:lnTo>
                      <a:lnTo>
                        <a:pt x="70" y="69"/>
                      </a:lnTo>
                      <a:lnTo>
                        <a:pt x="71" y="74"/>
                      </a:lnTo>
                      <a:lnTo>
                        <a:pt x="71" y="80"/>
                      </a:lnTo>
                      <a:lnTo>
                        <a:pt x="72" y="84"/>
                      </a:lnTo>
                      <a:lnTo>
                        <a:pt x="76" y="87"/>
                      </a:lnTo>
                      <a:lnTo>
                        <a:pt x="80" y="85"/>
                      </a:lnTo>
                      <a:lnTo>
                        <a:pt x="83" y="81"/>
                      </a:lnTo>
                      <a:lnTo>
                        <a:pt x="85" y="75"/>
                      </a:lnTo>
                      <a:lnTo>
                        <a:pt x="87" y="69"/>
                      </a:lnTo>
                      <a:lnTo>
                        <a:pt x="92" y="59"/>
                      </a:lnTo>
                      <a:lnTo>
                        <a:pt x="94" y="50"/>
                      </a:lnTo>
                      <a:lnTo>
                        <a:pt x="95" y="44"/>
                      </a:lnTo>
                      <a:lnTo>
                        <a:pt x="96" y="40"/>
                      </a:lnTo>
                      <a:lnTo>
                        <a:pt x="99" y="36"/>
                      </a:lnTo>
                      <a:lnTo>
                        <a:pt x="101" y="33"/>
                      </a:lnTo>
                      <a:lnTo>
                        <a:pt x="107" y="28"/>
                      </a:lnTo>
                      <a:lnTo>
                        <a:pt x="116" y="24"/>
                      </a:lnTo>
                      <a:lnTo>
                        <a:pt x="125" y="21"/>
                      </a:lnTo>
                      <a:lnTo>
                        <a:pt x="133" y="18"/>
                      </a:lnTo>
                      <a:lnTo>
                        <a:pt x="138" y="9"/>
                      </a:lnTo>
                      <a:lnTo>
                        <a:pt x="140" y="4"/>
                      </a:lnTo>
                      <a:lnTo>
                        <a:pt x="144" y="1"/>
                      </a:lnTo>
                      <a:lnTo>
                        <a:pt x="151" y="0"/>
                      </a:lnTo>
                      <a:lnTo>
                        <a:pt x="156" y="3"/>
                      </a:lnTo>
                      <a:lnTo>
                        <a:pt x="161" y="8"/>
                      </a:lnTo>
                      <a:lnTo>
                        <a:pt x="165" y="14"/>
                      </a:lnTo>
                      <a:lnTo>
                        <a:pt x="172" y="29"/>
                      </a:lnTo>
                      <a:lnTo>
                        <a:pt x="175" y="36"/>
                      </a:lnTo>
                      <a:lnTo>
                        <a:pt x="179" y="41"/>
                      </a:lnTo>
                      <a:lnTo>
                        <a:pt x="187" y="48"/>
                      </a:lnTo>
                      <a:lnTo>
                        <a:pt x="195" y="52"/>
                      </a:lnTo>
                      <a:lnTo>
                        <a:pt x="204" y="55"/>
                      </a:lnTo>
                      <a:lnTo>
                        <a:pt x="213" y="58"/>
                      </a:lnTo>
                      <a:lnTo>
                        <a:pt x="218" y="57"/>
                      </a:lnTo>
                      <a:lnTo>
                        <a:pt x="222" y="53"/>
                      </a:lnTo>
                      <a:lnTo>
                        <a:pt x="226" y="52"/>
                      </a:lnTo>
                      <a:lnTo>
                        <a:pt x="230" y="52"/>
                      </a:lnTo>
                      <a:lnTo>
                        <a:pt x="234" y="56"/>
                      </a:lnTo>
                      <a:lnTo>
                        <a:pt x="236" y="60"/>
                      </a:lnTo>
                      <a:lnTo>
                        <a:pt x="238" y="65"/>
                      </a:lnTo>
                      <a:lnTo>
                        <a:pt x="242" y="69"/>
                      </a:lnTo>
                      <a:lnTo>
                        <a:pt x="250" y="76"/>
                      </a:lnTo>
                      <a:lnTo>
                        <a:pt x="258" y="81"/>
                      </a:lnTo>
                      <a:lnTo>
                        <a:pt x="267" y="83"/>
                      </a:lnTo>
                      <a:lnTo>
                        <a:pt x="276" y="87"/>
                      </a:lnTo>
                      <a:lnTo>
                        <a:pt x="279" y="91"/>
                      </a:lnTo>
                      <a:lnTo>
                        <a:pt x="281" y="96"/>
                      </a:lnTo>
                      <a:lnTo>
                        <a:pt x="282" y="99"/>
                      </a:lnTo>
                      <a:lnTo>
                        <a:pt x="282" y="104"/>
                      </a:lnTo>
                      <a:lnTo>
                        <a:pt x="280" y="107"/>
                      </a:lnTo>
                      <a:lnTo>
                        <a:pt x="277" y="111"/>
                      </a:lnTo>
                      <a:lnTo>
                        <a:pt x="272" y="114"/>
                      </a:lnTo>
                      <a:lnTo>
                        <a:pt x="265" y="115"/>
                      </a:lnTo>
                      <a:lnTo>
                        <a:pt x="259" y="116"/>
                      </a:lnTo>
                      <a:lnTo>
                        <a:pt x="256" y="120"/>
                      </a:lnTo>
                      <a:lnTo>
                        <a:pt x="256" y="121"/>
                      </a:lnTo>
                      <a:lnTo>
                        <a:pt x="256" y="124"/>
                      </a:lnTo>
                      <a:lnTo>
                        <a:pt x="257" y="129"/>
                      </a:lnTo>
                      <a:lnTo>
                        <a:pt x="260" y="135"/>
                      </a:lnTo>
                      <a:lnTo>
                        <a:pt x="265" y="142"/>
                      </a:lnTo>
                      <a:lnTo>
                        <a:pt x="271" y="150"/>
                      </a:lnTo>
                      <a:lnTo>
                        <a:pt x="275" y="153"/>
                      </a:lnTo>
                      <a:lnTo>
                        <a:pt x="281" y="154"/>
                      </a:lnTo>
                      <a:lnTo>
                        <a:pt x="288" y="155"/>
                      </a:lnTo>
                      <a:lnTo>
                        <a:pt x="294" y="155"/>
                      </a:lnTo>
                      <a:lnTo>
                        <a:pt x="291" y="167"/>
                      </a:lnTo>
                      <a:lnTo>
                        <a:pt x="288" y="178"/>
                      </a:lnTo>
                      <a:lnTo>
                        <a:pt x="286" y="183"/>
                      </a:lnTo>
                      <a:lnTo>
                        <a:pt x="283" y="187"/>
                      </a:lnTo>
                      <a:lnTo>
                        <a:pt x="282" y="191"/>
                      </a:lnTo>
                      <a:lnTo>
                        <a:pt x="282" y="195"/>
                      </a:lnTo>
                      <a:lnTo>
                        <a:pt x="286" y="200"/>
                      </a:lnTo>
                      <a:lnTo>
                        <a:pt x="289" y="202"/>
                      </a:lnTo>
                      <a:lnTo>
                        <a:pt x="295" y="205"/>
                      </a:lnTo>
                      <a:lnTo>
                        <a:pt x="299" y="207"/>
                      </a:lnTo>
                      <a:lnTo>
                        <a:pt x="294" y="216"/>
                      </a:lnTo>
                      <a:lnTo>
                        <a:pt x="288" y="224"/>
                      </a:lnTo>
                      <a:lnTo>
                        <a:pt x="283" y="229"/>
                      </a:lnTo>
                      <a:lnTo>
                        <a:pt x="280" y="232"/>
                      </a:lnTo>
                      <a:lnTo>
                        <a:pt x="275" y="236"/>
                      </a:lnTo>
                      <a:lnTo>
                        <a:pt x="272" y="236"/>
                      </a:lnTo>
                      <a:lnTo>
                        <a:pt x="271" y="236"/>
                      </a:lnTo>
                      <a:lnTo>
                        <a:pt x="269" y="238"/>
                      </a:lnTo>
                      <a:lnTo>
                        <a:pt x="269" y="240"/>
                      </a:lnTo>
                      <a:lnTo>
                        <a:pt x="268" y="244"/>
                      </a:lnTo>
                      <a:lnTo>
                        <a:pt x="267" y="247"/>
                      </a:lnTo>
                      <a:lnTo>
                        <a:pt x="265" y="253"/>
                      </a:lnTo>
                      <a:lnTo>
                        <a:pt x="260" y="250"/>
                      </a:lnTo>
                      <a:lnTo>
                        <a:pt x="256" y="247"/>
                      </a:lnTo>
                      <a:lnTo>
                        <a:pt x="243" y="239"/>
                      </a:lnTo>
                      <a:lnTo>
                        <a:pt x="236" y="236"/>
                      </a:lnTo>
                      <a:lnTo>
                        <a:pt x="230" y="234"/>
                      </a:lnTo>
                      <a:lnTo>
                        <a:pt x="225" y="233"/>
                      </a:lnTo>
                      <a:lnTo>
                        <a:pt x="219" y="236"/>
                      </a:lnTo>
                      <a:lnTo>
                        <a:pt x="218" y="238"/>
                      </a:lnTo>
                      <a:lnTo>
                        <a:pt x="218" y="239"/>
                      </a:lnTo>
                      <a:lnTo>
                        <a:pt x="221" y="244"/>
                      </a:lnTo>
                      <a:lnTo>
                        <a:pt x="227" y="248"/>
                      </a:lnTo>
                      <a:lnTo>
                        <a:pt x="230" y="253"/>
                      </a:lnTo>
                      <a:lnTo>
                        <a:pt x="222" y="257"/>
                      </a:lnTo>
                      <a:lnTo>
                        <a:pt x="218" y="258"/>
                      </a:lnTo>
                      <a:lnTo>
                        <a:pt x="213" y="258"/>
                      </a:lnTo>
                      <a:lnTo>
                        <a:pt x="209" y="256"/>
                      </a:lnTo>
                      <a:lnTo>
                        <a:pt x="204" y="254"/>
                      </a:lnTo>
                      <a:lnTo>
                        <a:pt x="201" y="250"/>
                      </a:lnTo>
                      <a:lnTo>
                        <a:pt x="196" y="247"/>
                      </a:lnTo>
                      <a:lnTo>
                        <a:pt x="188" y="245"/>
                      </a:lnTo>
                      <a:lnTo>
                        <a:pt x="179" y="241"/>
                      </a:lnTo>
                      <a:lnTo>
                        <a:pt x="171" y="240"/>
                      </a:lnTo>
                      <a:lnTo>
                        <a:pt x="162" y="238"/>
                      </a:lnTo>
                      <a:lnTo>
                        <a:pt x="143" y="234"/>
                      </a:lnTo>
                      <a:lnTo>
                        <a:pt x="134" y="232"/>
                      </a:lnTo>
                      <a:lnTo>
                        <a:pt x="127" y="231"/>
                      </a:lnTo>
                      <a:lnTo>
                        <a:pt x="123" y="230"/>
                      </a:lnTo>
                      <a:lnTo>
                        <a:pt x="122" y="230"/>
                      </a:lnTo>
                      <a:lnTo>
                        <a:pt x="119" y="236"/>
                      </a:lnTo>
                      <a:lnTo>
                        <a:pt x="118" y="240"/>
                      </a:lnTo>
                      <a:lnTo>
                        <a:pt x="117" y="244"/>
                      </a:lnTo>
                      <a:lnTo>
                        <a:pt x="117" y="246"/>
                      </a:lnTo>
                      <a:lnTo>
                        <a:pt x="116" y="248"/>
                      </a:lnTo>
                      <a:lnTo>
                        <a:pt x="116" y="247"/>
                      </a:lnTo>
                      <a:lnTo>
                        <a:pt x="115" y="244"/>
                      </a:lnTo>
                      <a:lnTo>
                        <a:pt x="112" y="240"/>
                      </a:lnTo>
                      <a:lnTo>
                        <a:pt x="107" y="237"/>
                      </a:lnTo>
                      <a:lnTo>
                        <a:pt x="99" y="236"/>
                      </a:lnTo>
                      <a:lnTo>
                        <a:pt x="94" y="237"/>
                      </a:lnTo>
                      <a:lnTo>
                        <a:pt x="89" y="240"/>
                      </a:lnTo>
                      <a:lnTo>
                        <a:pt x="86" y="245"/>
                      </a:lnTo>
                      <a:lnTo>
                        <a:pt x="81" y="247"/>
                      </a:lnTo>
                      <a:lnTo>
                        <a:pt x="73" y="250"/>
                      </a:lnTo>
                      <a:lnTo>
                        <a:pt x="64" y="253"/>
                      </a:lnTo>
                      <a:lnTo>
                        <a:pt x="60" y="252"/>
                      </a:lnTo>
                      <a:lnTo>
                        <a:pt x="56" y="249"/>
                      </a:lnTo>
                      <a:lnTo>
                        <a:pt x="52" y="248"/>
                      </a:lnTo>
                      <a:lnTo>
                        <a:pt x="47" y="247"/>
                      </a:lnTo>
                      <a:lnTo>
                        <a:pt x="42" y="248"/>
                      </a:lnTo>
                      <a:lnTo>
                        <a:pt x="39" y="250"/>
                      </a:lnTo>
                      <a:lnTo>
                        <a:pt x="34" y="252"/>
                      </a:lnTo>
                      <a:lnTo>
                        <a:pt x="30" y="253"/>
                      </a:lnTo>
                      <a:lnTo>
                        <a:pt x="22" y="253"/>
                      </a:lnTo>
                      <a:lnTo>
                        <a:pt x="13" y="25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793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18464" name="Group 113"/>
              <p:cNvGrpSpPr>
                <a:grpSpLocks/>
              </p:cNvGrpSpPr>
              <p:nvPr/>
            </p:nvGrpSpPr>
            <p:grpSpPr bwMode="auto">
              <a:xfrm>
                <a:off x="2855" y="3742"/>
                <a:ext cx="172" cy="137"/>
                <a:chOff x="4915" y="1928"/>
                <a:chExt cx="199" cy="161"/>
              </a:xfrm>
            </p:grpSpPr>
            <p:sp>
              <p:nvSpPr>
                <p:cNvPr id="18555" name="Freeform 114"/>
                <p:cNvSpPr>
                  <a:spLocks/>
                </p:cNvSpPr>
                <p:nvPr/>
              </p:nvSpPr>
              <p:spPr bwMode="auto">
                <a:xfrm>
                  <a:off x="4915" y="1928"/>
                  <a:ext cx="199" cy="161"/>
                </a:xfrm>
                <a:custGeom>
                  <a:avLst/>
                  <a:gdLst>
                    <a:gd name="T0" fmla="*/ 11 w 199"/>
                    <a:gd name="T1" fmla="*/ 149 h 161"/>
                    <a:gd name="T2" fmla="*/ 8 w 199"/>
                    <a:gd name="T3" fmla="*/ 138 h 161"/>
                    <a:gd name="T4" fmla="*/ 3 w 199"/>
                    <a:gd name="T5" fmla="*/ 135 h 161"/>
                    <a:gd name="T6" fmla="*/ 15 w 199"/>
                    <a:gd name="T7" fmla="*/ 128 h 161"/>
                    <a:gd name="T8" fmla="*/ 18 w 199"/>
                    <a:gd name="T9" fmla="*/ 112 h 161"/>
                    <a:gd name="T10" fmla="*/ 10 w 199"/>
                    <a:gd name="T11" fmla="*/ 104 h 161"/>
                    <a:gd name="T12" fmla="*/ 0 w 199"/>
                    <a:gd name="T13" fmla="*/ 93 h 161"/>
                    <a:gd name="T14" fmla="*/ 3 w 199"/>
                    <a:gd name="T15" fmla="*/ 83 h 161"/>
                    <a:gd name="T16" fmla="*/ 19 w 199"/>
                    <a:gd name="T17" fmla="*/ 79 h 161"/>
                    <a:gd name="T18" fmla="*/ 24 w 199"/>
                    <a:gd name="T19" fmla="*/ 46 h 161"/>
                    <a:gd name="T20" fmla="*/ 32 w 199"/>
                    <a:gd name="T21" fmla="*/ 33 h 161"/>
                    <a:gd name="T22" fmla="*/ 46 w 199"/>
                    <a:gd name="T23" fmla="*/ 43 h 161"/>
                    <a:gd name="T24" fmla="*/ 48 w 199"/>
                    <a:gd name="T25" fmla="*/ 53 h 161"/>
                    <a:gd name="T26" fmla="*/ 55 w 199"/>
                    <a:gd name="T27" fmla="*/ 51 h 161"/>
                    <a:gd name="T28" fmla="*/ 62 w 199"/>
                    <a:gd name="T29" fmla="*/ 31 h 161"/>
                    <a:gd name="T30" fmla="*/ 65 w 199"/>
                    <a:gd name="T31" fmla="*/ 22 h 161"/>
                    <a:gd name="T32" fmla="*/ 77 w 199"/>
                    <a:gd name="T33" fmla="*/ 14 h 161"/>
                    <a:gd name="T34" fmla="*/ 92 w 199"/>
                    <a:gd name="T35" fmla="*/ 5 h 161"/>
                    <a:gd name="T36" fmla="*/ 101 w 199"/>
                    <a:gd name="T37" fmla="*/ 0 h 161"/>
                    <a:gd name="T38" fmla="*/ 110 w 199"/>
                    <a:gd name="T39" fmla="*/ 9 h 161"/>
                    <a:gd name="T40" fmla="*/ 119 w 199"/>
                    <a:gd name="T41" fmla="*/ 25 h 161"/>
                    <a:gd name="T42" fmla="*/ 142 w 199"/>
                    <a:gd name="T43" fmla="*/ 36 h 161"/>
                    <a:gd name="T44" fmla="*/ 154 w 199"/>
                    <a:gd name="T45" fmla="*/ 32 h 161"/>
                    <a:gd name="T46" fmla="*/ 159 w 199"/>
                    <a:gd name="T47" fmla="*/ 40 h 161"/>
                    <a:gd name="T48" fmla="*/ 172 w 199"/>
                    <a:gd name="T49" fmla="*/ 49 h 161"/>
                    <a:gd name="T50" fmla="*/ 187 w 199"/>
                    <a:gd name="T51" fmla="*/ 60 h 161"/>
                    <a:gd name="T52" fmla="*/ 184 w 199"/>
                    <a:gd name="T53" fmla="*/ 69 h 161"/>
                    <a:gd name="T54" fmla="*/ 172 w 199"/>
                    <a:gd name="T55" fmla="*/ 72 h 161"/>
                    <a:gd name="T56" fmla="*/ 173 w 199"/>
                    <a:gd name="T57" fmla="*/ 83 h 161"/>
                    <a:gd name="T58" fmla="*/ 183 w 199"/>
                    <a:gd name="T59" fmla="*/ 95 h 161"/>
                    <a:gd name="T60" fmla="*/ 194 w 199"/>
                    <a:gd name="T61" fmla="*/ 104 h 161"/>
                    <a:gd name="T62" fmla="*/ 188 w 199"/>
                    <a:gd name="T63" fmla="*/ 119 h 161"/>
                    <a:gd name="T64" fmla="*/ 192 w 199"/>
                    <a:gd name="T65" fmla="*/ 125 h 161"/>
                    <a:gd name="T66" fmla="*/ 196 w 199"/>
                    <a:gd name="T67" fmla="*/ 134 h 161"/>
                    <a:gd name="T68" fmla="*/ 183 w 199"/>
                    <a:gd name="T69" fmla="*/ 146 h 161"/>
                    <a:gd name="T70" fmla="*/ 180 w 199"/>
                    <a:gd name="T71" fmla="*/ 147 h 161"/>
                    <a:gd name="T72" fmla="*/ 176 w 199"/>
                    <a:gd name="T73" fmla="*/ 157 h 161"/>
                    <a:gd name="T74" fmla="*/ 154 w 199"/>
                    <a:gd name="T75" fmla="*/ 146 h 161"/>
                    <a:gd name="T76" fmla="*/ 144 w 199"/>
                    <a:gd name="T77" fmla="*/ 148 h 161"/>
                    <a:gd name="T78" fmla="*/ 151 w 199"/>
                    <a:gd name="T79" fmla="*/ 155 h 161"/>
                    <a:gd name="T80" fmla="*/ 144 w 199"/>
                    <a:gd name="T81" fmla="*/ 161 h 161"/>
                    <a:gd name="T82" fmla="*/ 136 w 199"/>
                    <a:gd name="T83" fmla="*/ 158 h 161"/>
                    <a:gd name="T84" fmla="*/ 119 w 199"/>
                    <a:gd name="T85" fmla="*/ 150 h 161"/>
                    <a:gd name="T86" fmla="*/ 95 w 199"/>
                    <a:gd name="T87" fmla="*/ 146 h 161"/>
                    <a:gd name="T88" fmla="*/ 81 w 199"/>
                    <a:gd name="T89" fmla="*/ 143 h 161"/>
                    <a:gd name="T90" fmla="*/ 77 w 199"/>
                    <a:gd name="T91" fmla="*/ 154 h 161"/>
                    <a:gd name="T92" fmla="*/ 76 w 199"/>
                    <a:gd name="T93" fmla="*/ 151 h 161"/>
                    <a:gd name="T94" fmla="*/ 65 w 199"/>
                    <a:gd name="T95" fmla="*/ 147 h 161"/>
                    <a:gd name="T96" fmla="*/ 54 w 199"/>
                    <a:gd name="T97" fmla="*/ 154 h 161"/>
                    <a:gd name="T98" fmla="*/ 37 w 199"/>
                    <a:gd name="T99" fmla="*/ 155 h 161"/>
                    <a:gd name="T100" fmla="*/ 25 w 199"/>
                    <a:gd name="T101" fmla="*/ 156 h 161"/>
                    <a:gd name="T102" fmla="*/ 14 w 199"/>
                    <a:gd name="T103" fmla="*/ 157 h 161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199"/>
                    <a:gd name="T157" fmla="*/ 0 h 161"/>
                    <a:gd name="T158" fmla="*/ 199 w 199"/>
                    <a:gd name="T159" fmla="*/ 161 h 161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199" h="161">
                      <a:moveTo>
                        <a:pt x="8" y="157"/>
                      </a:moveTo>
                      <a:lnTo>
                        <a:pt x="10" y="153"/>
                      </a:lnTo>
                      <a:lnTo>
                        <a:pt x="11" y="149"/>
                      </a:lnTo>
                      <a:lnTo>
                        <a:pt x="11" y="147"/>
                      </a:lnTo>
                      <a:lnTo>
                        <a:pt x="10" y="141"/>
                      </a:lnTo>
                      <a:lnTo>
                        <a:pt x="8" y="138"/>
                      </a:lnTo>
                      <a:lnTo>
                        <a:pt x="6" y="136"/>
                      </a:lnTo>
                      <a:lnTo>
                        <a:pt x="3" y="135"/>
                      </a:lnTo>
                      <a:lnTo>
                        <a:pt x="4" y="134"/>
                      </a:lnTo>
                      <a:lnTo>
                        <a:pt x="8" y="132"/>
                      </a:lnTo>
                      <a:lnTo>
                        <a:pt x="15" y="128"/>
                      </a:lnTo>
                      <a:lnTo>
                        <a:pt x="17" y="124"/>
                      </a:lnTo>
                      <a:lnTo>
                        <a:pt x="19" y="118"/>
                      </a:lnTo>
                      <a:lnTo>
                        <a:pt x="18" y="112"/>
                      </a:lnTo>
                      <a:lnTo>
                        <a:pt x="17" y="110"/>
                      </a:lnTo>
                      <a:lnTo>
                        <a:pt x="15" y="107"/>
                      </a:lnTo>
                      <a:lnTo>
                        <a:pt x="10" y="104"/>
                      </a:lnTo>
                      <a:lnTo>
                        <a:pt x="3" y="103"/>
                      </a:lnTo>
                      <a:lnTo>
                        <a:pt x="2" y="99"/>
                      </a:lnTo>
                      <a:lnTo>
                        <a:pt x="0" y="93"/>
                      </a:lnTo>
                      <a:lnTo>
                        <a:pt x="0" y="87"/>
                      </a:lnTo>
                      <a:lnTo>
                        <a:pt x="1" y="85"/>
                      </a:lnTo>
                      <a:lnTo>
                        <a:pt x="3" y="83"/>
                      </a:lnTo>
                      <a:lnTo>
                        <a:pt x="7" y="80"/>
                      </a:lnTo>
                      <a:lnTo>
                        <a:pt x="11" y="80"/>
                      </a:lnTo>
                      <a:lnTo>
                        <a:pt x="19" y="79"/>
                      </a:lnTo>
                      <a:lnTo>
                        <a:pt x="22" y="69"/>
                      </a:lnTo>
                      <a:lnTo>
                        <a:pt x="23" y="57"/>
                      </a:lnTo>
                      <a:lnTo>
                        <a:pt x="24" y="46"/>
                      </a:lnTo>
                      <a:lnTo>
                        <a:pt x="26" y="36"/>
                      </a:lnTo>
                      <a:lnTo>
                        <a:pt x="29" y="33"/>
                      </a:lnTo>
                      <a:lnTo>
                        <a:pt x="32" y="33"/>
                      </a:lnTo>
                      <a:lnTo>
                        <a:pt x="38" y="32"/>
                      </a:lnTo>
                      <a:lnTo>
                        <a:pt x="42" y="38"/>
                      </a:lnTo>
                      <a:lnTo>
                        <a:pt x="46" y="43"/>
                      </a:lnTo>
                      <a:lnTo>
                        <a:pt x="47" y="46"/>
                      </a:lnTo>
                      <a:lnTo>
                        <a:pt x="47" y="49"/>
                      </a:lnTo>
                      <a:lnTo>
                        <a:pt x="48" y="53"/>
                      </a:lnTo>
                      <a:lnTo>
                        <a:pt x="50" y="54"/>
                      </a:lnTo>
                      <a:lnTo>
                        <a:pt x="54" y="53"/>
                      </a:lnTo>
                      <a:lnTo>
                        <a:pt x="55" y="51"/>
                      </a:lnTo>
                      <a:lnTo>
                        <a:pt x="57" y="43"/>
                      </a:lnTo>
                      <a:lnTo>
                        <a:pt x="61" y="36"/>
                      </a:lnTo>
                      <a:lnTo>
                        <a:pt x="62" y="31"/>
                      </a:lnTo>
                      <a:lnTo>
                        <a:pt x="63" y="26"/>
                      </a:lnTo>
                      <a:lnTo>
                        <a:pt x="64" y="24"/>
                      </a:lnTo>
                      <a:lnTo>
                        <a:pt x="65" y="22"/>
                      </a:lnTo>
                      <a:lnTo>
                        <a:pt x="67" y="20"/>
                      </a:lnTo>
                      <a:lnTo>
                        <a:pt x="71" y="17"/>
                      </a:lnTo>
                      <a:lnTo>
                        <a:pt x="77" y="14"/>
                      </a:lnTo>
                      <a:lnTo>
                        <a:pt x="82" y="13"/>
                      </a:lnTo>
                      <a:lnTo>
                        <a:pt x="88" y="10"/>
                      </a:lnTo>
                      <a:lnTo>
                        <a:pt x="92" y="5"/>
                      </a:lnTo>
                      <a:lnTo>
                        <a:pt x="94" y="1"/>
                      </a:lnTo>
                      <a:lnTo>
                        <a:pt x="96" y="0"/>
                      </a:lnTo>
                      <a:lnTo>
                        <a:pt x="101" y="0"/>
                      </a:lnTo>
                      <a:lnTo>
                        <a:pt x="104" y="1"/>
                      </a:lnTo>
                      <a:lnTo>
                        <a:pt x="108" y="5"/>
                      </a:lnTo>
                      <a:lnTo>
                        <a:pt x="110" y="9"/>
                      </a:lnTo>
                      <a:lnTo>
                        <a:pt x="115" y="18"/>
                      </a:lnTo>
                      <a:lnTo>
                        <a:pt x="117" y="22"/>
                      </a:lnTo>
                      <a:lnTo>
                        <a:pt x="119" y="25"/>
                      </a:lnTo>
                      <a:lnTo>
                        <a:pt x="125" y="30"/>
                      </a:lnTo>
                      <a:lnTo>
                        <a:pt x="129" y="32"/>
                      </a:lnTo>
                      <a:lnTo>
                        <a:pt x="142" y="36"/>
                      </a:lnTo>
                      <a:lnTo>
                        <a:pt x="148" y="33"/>
                      </a:lnTo>
                      <a:lnTo>
                        <a:pt x="151" y="32"/>
                      </a:lnTo>
                      <a:lnTo>
                        <a:pt x="154" y="32"/>
                      </a:lnTo>
                      <a:lnTo>
                        <a:pt x="156" y="34"/>
                      </a:lnTo>
                      <a:lnTo>
                        <a:pt x="158" y="37"/>
                      </a:lnTo>
                      <a:lnTo>
                        <a:pt x="159" y="40"/>
                      </a:lnTo>
                      <a:lnTo>
                        <a:pt x="162" y="43"/>
                      </a:lnTo>
                      <a:lnTo>
                        <a:pt x="166" y="47"/>
                      </a:lnTo>
                      <a:lnTo>
                        <a:pt x="172" y="49"/>
                      </a:lnTo>
                      <a:lnTo>
                        <a:pt x="178" y="52"/>
                      </a:lnTo>
                      <a:lnTo>
                        <a:pt x="184" y="54"/>
                      </a:lnTo>
                      <a:lnTo>
                        <a:pt x="187" y="60"/>
                      </a:lnTo>
                      <a:lnTo>
                        <a:pt x="188" y="62"/>
                      </a:lnTo>
                      <a:lnTo>
                        <a:pt x="188" y="64"/>
                      </a:lnTo>
                      <a:lnTo>
                        <a:pt x="184" y="69"/>
                      </a:lnTo>
                      <a:lnTo>
                        <a:pt x="180" y="70"/>
                      </a:lnTo>
                      <a:lnTo>
                        <a:pt x="176" y="71"/>
                      </a:lnTo>
                      <a:lnTo>
                        <a:pt x="172" y="72"/>
                      </a:lnTo>
                      <a:lnTo>
                        <a:pt x="170" y="73"/>
                      </a:lnTo>
                      <a:lnTo>
                        <a:pt x="170" y="77"/>
                      </a:lnTo>
                      <a:lnTo>
                        <a:pt x="173" y="83"/>
                      </a:lnTo>
                      <a:lnTo>
                        <a:pt x="176" y="87"/>
                      </a:lnTo>
                      <a:lnTo>
                        <a:pt x="180" y="93"/>
                      </a:lnTo>
                      <a:lnTo>
                        <a:pt x="183" y="95"/>
                      </a:lnTo>
                      <a:lnTo>
                        <a:pt x="187" y="95"/>
                      </a:lnTo>
                      <a:lnTo>
                        <a:pt x="196" y="96"/>
                      </a:lnTo>
                      <a:lnTo>
                        <a:pt x="194" y="104"/>
                      </a:lnTo>
                      <a:lnTo>
                        <a:pt x="191" y="111"/>
                      </a:lnTo>
                      <a:lnTo>
                        <a:pt x="189" y="117"/>
                      </a:lnTo>
                      <a:lnTo>
                        <a:pt x="188" y="119"/>
                      </a:lnTo>
                      <a:lnTo>
                        <a:pt x="188" y="122"/>
                      </a:lnTo>
                      <a:lnTo>
                        <a:pt x="190" y="124"/>
                      </a:lnTo>
                      <a:lnTo>
                        <a:pt x="192" y="125"/>
                      </a:lnTo>
                      <a:lnTo>
                        <a:pt x="196" y="127"/>
                      </a:lnTo>
                      <a:lnTo>
                        <a:pt x="199" y="128"/>
                      </a:lnTo>
                      <a:lnTo>
                        <a:pt x="196" y="134"/>
                      </a:lnTo>
                      <a:lnTo>
                        <a:pt x="191" y="139"/>
                      </a:lnTo>
                      <a:lnTo>
                        <a:pt x="186" y="143"/>
                      </a:lnTo>
                      <a:lnTo>
                        <a:pt x="183" y="146"/>
                      </a:lnTo>
                      <a:lnTo>
                        <a:pt x="181" y="147"/>
                      </a:lnTo>
                      <a:lnTo>
                        <a:pt x="180" y="147"/>
                      </a:lnTo>
                      <a:lnTo>
                        <a:pt x="179" y="148"/>
                      </a:lnTo>
                      <a:lnTo>
                        <a:pt x="179" y="151"/>
                      </a:lnTo>
                      <a:lnTo>
                        <a:pt x="176" y="157"/>
                      </a:lnTo>
                      <a:lnTo>
                        <a:pt x="171" y="154"/>
                      </a:lnTo>
                      <a:lnTo>
                        <a:pt x="162" y="149"/>
                      </a:lnTo>
                      <a:lnTo>
                        <a:pt x="154" y="146"/>
                      </a:lnTo>
                      <a:lnTo>
                        <a:pt x="149" y="146"/>
                      </a:lnTo>
                      <a:lnTo>
                        <a:pt x="145" y="147"/>
                      </a:lnTo>
                      <a:lnTo>
                        <a:pt x="144" y="148"/>
                      </a:lnTo>
                      <a:lnTo>
                        <a:pt x="145" y="149"/>
                      </a:lnTo>
                      <a:lnTo>
                        <a:pt x="148" y="151"/>
                      </a:lnTo>
                      <a:lnTo>
                        <a:pt x="151" y="155"/>
                      </a:lnTo>
                      <a:lnTo>
                        <a:pt x="154" y="157"/>
                      </a:lnTo>
                      <a:lnTo>
                        <a:pt x="148" y="159"/>
                      </a:lnTo>
                      <a:lnTo>
                        <a:pt x="144" y="161"/>
                      </a:lnTo>
                      <a:lnTo>
                        <a:pt x="142" y="161"/>
                      </a:lnTo>
                      <a:lnTo>
                        <a:pt x="139" y="159"/>
                      </a:lnTo>
                      <a:lnTo>
                        <a:pt x="136" y="158"/>
                      </a:lnTo>
                      <a:lnTo>
                        <a:pt x="131" y="154"/>
                      </a:lnTo>
                      <a:lnTo>
                        <a:pt x="125" y="153"/>
                      </a:lnTo>
                      <a:lnTo>
                        <a:pt x="119" y="150"/>
                      </a:lnTo>
                      <a:lnTo>
                        <a:pt x="113" y="149"/>
                      </a:lnTo>
                      <a:lnTo>
                        <a:pt x="108" y="148"/>
                      </a:lnTo>
                      <a:lnTo>
                        <a:pt x="95" y="146"/>
                      </a:lnTo>
                      <a:lnTo>
                        <a:pt x="89" y="144"/>
                      </a:lnTo>
                      <a:lnTo>
                        <a:pt x="85" y="144"/>
                      </a:lnTo>
                      <a:lnTo>
                        <a:pt x="81" y="143"/>
                      </a:lnTo>
                      <a:lnTo>
                        <a:pt x="80" y="143"/>
                      </a:lnTo>
                      <a:lnTo>
                        <a:pt x="78" y="150"/>
                      </a:lnTo>
                      <a:lnTo>
                        <a:pt x="77" y="154"/>
                      </a:lnTo>
                      <a:lnTo>
                        <a:pt x="76" y="151"/>
                      </a:lnTo>
                      <a:lnTo>
                        <a:pt x="74" y="149"/>
                      </a:lnTo>
                      <a:lnTo>
                        <a:pt x="71" y="148"/>
                      </a:lnTo>
                      <a:lnTo>
                        <a:pt x="65" y="147"/>
                      </a:lnTo>
                      <a:lnTo>
                        <a:pt x="62" y="148"/>
                      </a:lnTo>
                      <a:lnTo>
                        <a:pt x="59" y="149"/>
                      </a:lnTo>
                      <a:lnTo>
                        <a:pt x="54" y="154"/>
                      </a:lnTo>
                      <a:lnTo>
                        <a:pt x="48" y="156"/>
                      </a:lnTo>
                      <a:lnTo>
                        <a:pt x="42" y="157"/>
                      </a:lnTo>
                      <a:lnTo>
                        <a:pt x="37" y="155"/>
                      </a:lnTo>
                      <a:lnTo>
                        <a:pt x="31" y="154"/>
                      </a:lnTo>
                      <a:lnTo>
                        <a:pt x="27" y="155"/>
                      </a:lnTo>
                      <a:lnTo>
                        <a:pt x="25" y="156"/>
                      </a:lnTo>
                      <a:lnTo>
                        <a:pt x="22" y="157"/>
                      </a:lnTo>
                      <a:lnTo>
                        <a:pt x="19" y="157"/>
                      </a:lnTo>
                      <a:lnTo>
                        <a:pt x="14" y="157"/>
                      </a:lnTo>
                      <a:lnTo>
                        <a:pt x="8" y="157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8556" name="Freeform 115"/>
                <p:cNvSpPr>
                  <a:spLocks/>
                </p:cNvSpPr>
                <p:nvPr/>
              </p:nvSpPr>
              <p:spPr bwMode="auto">
                <a:xfrm>
                  <a:off x="4915" y="1928"/>
                  <a:ext cx="199" cy="161"/>
                </a:xfrm>
                <a:custGeom>
                  <a:avLst/>
                  <a:gdLst>
                    <a:gd name="T0" fmla="*/ 11 w 199"/>
                    <a:gd name="T1" fmla="*/ 149 h 161"/>
                    <a:gd name="T2" fmla="*/ 8 w 199"/>
                    <a:gd name="T3" fmla="*/ 138 h 161"/>
                    <a:gd name="T4" fmla="*/ 3 w 199"/>
                    <a:gd name="T5" fmla="*/ 135 h 161"/>
                    <a:gd name="T6" fmla="*/ 15 w 199"/>
                    <a:gd name="T7" fmla="*/ 128 h 161"/>
                    <a:gd name="T8" fmla="*/ 18 w 199"/>
                    <a:gd name="T9" fmla="*/ 112 h 161"/>
                    <a:gd name="T10" fmla="*/ 10 w 199"/>
                    <a:gd name="T11" fmla="*/ 104 h 161"/>
                    <a:gd name="T12" fmla="*/ 0 w 199"/>
                    <a:gd name="T13" fmla="*/ 93 h 161"/>
                    <a:gd name="T14" fmla="*/ 3 w 199"/>
                    <a:gd name="T15" fmla="*/ 83 h 161"/>
                    <a:gd name="T16" fmla="*/ 19 w 199"/>
                    <a:gd name="T17" fmla="*/ 79 h 161"/>
                    <a:gd name="T18" fmla="*/ 24 w 199"/>
                    <a:gd name="T19" fmla="*/ 46 h 161"/>
                    <a:gd name="T20" fmla="*/ 32 w 199"/>
                    <a:gd name="T21" fmla="*/ 33 h 161"/>
                    <a:gd name="T22" fmla="*/ 46 w 199"/>
                    <a:gd name="T23" fmla="*/ 43 h 161"/>
                    <a:gd name="T24" fmla="*/ 48 w 199"/>
                    <a:gd name="T25" fmla="*/ 53 h 161"/>
                    <a:gd name="T26" fmla="*/ 55 w 199"/>
                    <a:gd name="T27" fmla="*/ 51 h 161"/>
                    <a:gd name="T28" fmla="*/ 62 w 199"/>
                    <a:gd name="T29" fmla="*/ 31 h 161"/>
                    <a:gd name="T30" fmla="*/ 65 w 199"/>
                    <a:gd name="T31" fmla="*/ 22 h 161"/>
                    <a:gd name="T32" fmla="*/ 77 w 199"/>
                    <a:gd name="T33" fmla="*/ 14 h 161"/>
                    <a:gd name="T34" fmla="*/ 92 w 199"/>
                    <a:gd name="T35" fmla="*/ 5 h 161"/>
                    <a:gd name="T36" fmla="*/ 101 w 199"/>
                    <a:gd name="T37" fmla="*/ 0 h 161"/>
                    <a:gd name="T38" fmla="*/ 110 w 199"/>
                    <a:gd name="T39" fmla="*/ 9 h 161"/>
                    <a:gd name="T40" fmla="*/ 119 w 199"/>
                    <a:gd name="T41" fmla="*/ 25 h 161"/>
                    <a:gd name="T42" fmla="*/ 142 w 199"/>
                    <a:gd name="T43" fmla="*/ 36 h 161"/>
                    <a:gd name="T44" fmla="*/ 154 w 199"/>
                    <a:gd name="T45" fmla="*/ 32 h 161"/>
                    <a:gd name="T46" fmla="*/ 159 w 199"/>
                    <a:gd name="T47" fmla="*/ 40 h 161"/>
                    <a:gd name="T48" fmla="*/ 172 w 199"/>
                    <a:gd name="T49" fmla="*/ 49 h 161"/>
                    <a:gd name="T50" fmla="*/ 187 w 199"/>
                    <a:gd name="T51" fmla="*/ 60 h 161"/>
                    <a:gd name="T52" fmla="*/ 184 w 199"/>
                    <a:gd name="T53" fmla="*/ 69 h 161"/>
                    <a:gd name="T54" fmla="*/ 172 w 199"/>
                    <a:gd name="T55" fmla="*/ 72 h 161"/>
                    <a:gd name="T56" fmla="*/ 173 w 199"/>
                    <a:gd name="T57" fmla="*/ 83 h 161"/>
                    <a:gd name="T58" fmla="*/ 183 w 199"/>
                    <a:gd name="T59" fmla="*/ 95 h 161"/>
                    <a:gd name="T60" fmla="*/ 194 w 199"/>
                    <a:gd name="T61" fmla="*/ 104 h 161"/>
                    <a:gd name="T62" fmla="*/ 188 w 199"/>
                    <a:gd name="T63" fmla="*/ 119 h 161"/>
                    <a:gd name="T64" fmla="*/ 192 w 199"/>
                    <a:gd name="T65" fmla="*/ 125 h 161"/>
                    <a:gd name="T66" fmla="*/ 196 w 199"/>
                    <a:gd name="T67" fmla="*/ 134 h 161"/>
                    <a:gd name="T68" fmla="*/ 183 w 199"/>
                    <a:gd name="T69" fmla="*/ 146 h 161"/>
                    <a:gd name="T70" fmla="*/ 180 w 199"/>
                    <a:gd name="T71" fmla="*/ 147 h 161"/>
                    <a:gd name="T72" fmla="*/ 176 w 199"/>
                    <a:gd name="T73" fmla="*/ 157 h 161"/>
                    <a:gd name="T74" fmla="*/ 154 w 199"/>
                    <a:gd name="T75" fmla="*/ 146 h 161"/>
                    <a:gd name="T76" fmla="*/ 144 w 199"/>
                    <a:gd name="T77" fmla="*/ 148 h 161"/>
                    <a:gd name="T78" fmla="*/ 151 w 199"/>
                    <a:gd name="T79" fmla="*/ 155 h 161"/>
                    <a:gd name="T80" fmla="*/ 144 w 199"/>
                    <a:gd name="T81" fmla="*/ 161 h 161"/>
                    <a:gd name="T82" fmla="*/ 136 w 199"/>
                    <a:gd name="T83" fmla="*/ 158 h 161"/>
                    <a:gd name="T84" fmla="*/ 119 w 199"/>
                    <a:gd name="T85" fmla="*/ 150 h 161"/>
                    <a:gd name="T86" fmla="*/ 95 w 199"/>
                    <a:gd name="T87" fmla="*/ 146 h 161"/>
                    <a:gd name="T88" fmla="*/ 81 w 199"/>
                    <a:gd name="T89" fmla="*/ 143 h 161"/>
                    <a:gd name="T90" fmla="*/ 77 w 199"/>
                    <a:gd name="T91" fmla="*/ 154 h 161"/>
                    <a:gd name="T92" fmla="*/ 76 w 199"/>
                    <a:gd name="T93" fmla="*/ 151 h 161"/>
                    <a:gd name="T94" fmla="*/ 65 w 199"/>
                    <a:gd name="T95" fmla="*/ 147 h 161"/>
                    <a:gd name="T96" fmla="*/ 54 w 199"/>
                    <a:gd name="T97" fmla="*/ 154 h 161"/>
                    <a:gd name="T98" fmla="*/ 37 w 199"/>
                    <a:gd name="T99" fmla="*/ 155 h 161"/>
                    <a:gd name="T100" fmla="*/ 25 w 199"/>
                    <a:gd name="T101" fmla="*/ 156 h 161"/>
                    <a:gd name="T102" fmla="*/ 14 w 199"/>
                    <a:gd name="T103" fmla="*/ 157 h 161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199"/>
                    <a:gd name="T157" fmla="*/ 0 h 161"/>
                    <a:gd name="T158" fmla="*/ 199 w 199"/>
                    <a:gd name="T159" fmla="*/ 161 h 161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199" h="161">
                      <a:moveTo>
                        <a:pt x="8" y="157"/>
                      </a:moveTo>
                      <a:lnTo>
                        <a:pt x="10" y="153"/>
                      </a:lnTo>
                      <a:lnTo>
                        <a:pt x="11" y="149"/>
                      </a:lnTo>
                      <a:lnTo>
                        <a:pt x="11" y="147"/>
                      </a:lnTo>
                      <a:lnTo>
                        <a:pt x="10" y="141"/>
                      </a:lnTo>
                      <a:lnTo>
                        <a:pt x="8" y="138"/>
                      </a:lnTo>
                      <a:lnTo>
                        <a:pt x="6" y="136"/>
                      </a:lnTo>
                      <a:lnTo>
                        <a:pt x="3" y="135"/>
                      </a:lnTo>
                      <a:lnTo>
                        <a:pt x="4" y="134"/>
                      </a:lnTo>
                      <a:lnTo>
                        <a:pt x="8" y="132"/>
                      </a:lnTo>
                      <a:lnTo>
                        <a:pt x="15" y="128"/>
                      </a:lnTo>
                      <a:lnTo>
                        <a:pt x="17" y="124"/>
                      </a:lnTo>
                      <a:lnTo>
                        <a:pt x="19" y="118"/>
                      </a:lnTo>
                      <a:lnTo>
                        <a:pt x="18" y="112"/>
                      </a:lnTo>
                      <a:lnTo>
                        <a:pt x="17" y="110"/>
                      </a:lnTo>
                      <a:lnTo>
                        <a:pt x="15" y="107"/>
                      </a:lnTo>
                      <a:lnTo>
                        <a:pt x="10" y="104"/>
                      </a:lnTo>
                      <a:lnTo>
                        <a:pt x="3" y="103"/>
                      </a:lnTo>
                      <a:lnTo>
                        <a:pt x="2" y="99"/>
                      </a:lnTo>
                      <a:lnTo>
                        <a:pt x="0" y="93"/>
                      </a:lnTo>
                      <a:lnTo>
                        <a:pt x="0" y="87"/>
                      </a:lnTo>
                      <a:lnTo>
                        <a:pt x="1" y="85"/>
                      </a:lnTo>
                      <a:lnTo>
                        <a:pt x="3" y="83"/>
                      </a:lnTo>
                      <a:lnTo>
                        <a:pt x="7" y="80"/>
                      </a:lnTo>
                      <a:lnTo>
                        <a:pt x="11" y="80"/>
                      </a:lnTo>
                      <a:lnTo>
                        <a:pt x="19" y="79"/>
                      </a:lnTo>
                      <a:lnTo>
                        <a:pt x="22" y="69"/>
                      </a:lnTo>
                      <a:lnTo>
                        <a:pt x="23" y="57"/>
                      </a:lnTo>
                      <a:lnTo>
                        <a:pt x="24" y="46"/>
                      </a:lnTo>
                      <a:lnTo>
                        <a:pt x="26" y="36"/>
                      </a:lnTo>
                      <a:lnTo>
                        <a:pt x="29" y="33"/>
                      </a:lnTo>
                      <a:lnTo>
                        <a:pt x="32" y="33"/>
                      </a:lnTo>
                      <a:lnTo>
                        <a:pt x="38" y="32"/>
                      </a:lnTo>
                      <a:lnTo>
                        <a:pt x="42" y="38"/>
                      </a:lnTo>
                      <a:lnTo>
                        <a:pt x="46" y="43"/>
                      </a:lnTo>
                      <a:lnTo>
                        <a:pt x="47" y="46"/>
                      </a:lnTo>
                      <a:lnTo>
                        <a:pt x="47" y="49"/>
                      </a:lnTo>
                      <a:lnTo>
                        <a:pt x="48" y="53"/>
                      </a:lnTo>
                      <a:lnTo>
                        <a:pt x="50" y="54"/>
                      </a:lnTo>
                      <a:lnTo>
                        <a:pt x="54" y="53"/>
                      </a:lnTo>
                      <a:lnTo>
                        <a:pt x="55" y="51"/>
                      </a:lnTo>
                      <a:lnTo>
                        <a:pt x="57" y="43"/>
                      </a:lnTo>
                      <a:lnTo>
                        <a:pt x="61" y="36"/>
                      </a:lnTo>
                      <a:lnTo>
                        <a:pt x="62" y="31"/>
                      </a:lnTo>
                      <a:lnTo>
                        <a:pt x="63" y="26"/>
                      </a:lnTo>
                      <a:lnTo>
                        <a:pt x="64" y="24"/>
                      </a:lnTo>
                      <a:lnTo>
                        <a:pt x="65" y="22"/>
                      </a:lnTo>
                      <a:lnTo>
                        <a:pt x="67" y="20"/>
                      </a:lnTo>
                      <a:lnTo>
                        <a:pt x="71" y="17"/>
                      </a:lnTo>
                      <a:lnTo>
                        <a:pt x="77" y="14"/>
                      </a:lnTo>
                      <a:lnTo>
                        <a:pt x="82" y="13"/>
                      </a:lnTo>
                      <a:lnTo>
                        <a:pt x="88" y="10"/>
                      </a:lnTo>
                      <a:lnTo>
                        <a:pt x="92" y="5"/>
                      </a:lnTo>
                      <a:lnTo>
                        <a:pt x="94" y="1"/>
                      </a:lnTo>
                      <a:lnTo>
                        <a:pt x="96" y="0"/>
                      </a:lnTo>
                      <a:lnTo>
                        <a:pt x="101" y="0"/>
                      </a:lnTo>
                      <a:lnTo>
                        <a:pt x="104" y="1"/>
                      </a:lnTo>
                      <a:lnTo>
                        <a:pt x="108" y="5"/>
                      </a:lnTo>
                      <a:lnTo>
                        <a:pt x="110" y="9"/>
                      </a:lnTo>
                      <a:lnTo>
                        <a:pt x="115" y="18"/>
                      </a:lnTo>
                      <a:lnTo>
                        <a:pt x="117" y="22"/>
                      </a:lnTo>
                      <a:lnTo>
                        <a:pt x="119" y="25"/>
                      </a:lnTo>
                      <a:lnTo>
                        <a:pt x="125" y="30"/>
                      </a:lnTo>
                      <a:lnTo>
                        <a:pt x="129" y="32"/>
                      </a:lnTo>
                      <a:lnTo>
                        <a:pt x="142" y="36"/>
                      </a:lnTo>
                      <a:lnTo>
                        <a:pt x="148" y="33"/>
                      </a:lnTo>
                      <a:lnTo>
                        <a:pt x="151" y="32"/>
                      </a:lnTo>
                      <a:lnTo>
                        <a:pt x="154" y="32"/>
                      </a:lnTo>
                      <a:lnTo>
                        <a:pt x="156" y="34"/>
                      </a:lnTo>
                      <a:lnTo>
                        <a:pt x="158" y="37"/>
                      </a:lnTo>
                      <a:lnTo>
                        <a:pt x="159" y="40"/>
                      </a:lnTo>
                      <a:lnTo>
                        <a:pt x="162" y="43"/>
                      </a:lnTo>
                      <a:lnTo>
                        <a:pt x="166" y="47"/>
                      </a:lnTo>
                      <a:lnTo>
                        <a:pt x="172" y="49"/>
                      </a:lnTo>
                      <a:lnTo>
                        <a:pt x="178" y="52"/>
                      </a:lnTo>
                      <a:lnTo>
                        <a:pt x="184" y="54"/>
                      </a:lnTo>
                      <a:lnTo>
                        <a:pt x="187" y="60"/>
                      </a:lnTo>
                      <a:lnTo>
                        <a:pt x="188" y="62"/>
                      </a:lnTo>
                      <a:lnTo>
                        <a:pt x="188" y="64"/>
                      </a:lnTo>
                      <a:lnTo>
                        <a:pt x="184" y="69"/>
                      </a:lnTo>
                      <a:lnTo>
                        <a:pt x="180" y="70"/>
                      </a:lnTo>
                      <a:lnTo>
                        <a:pt x="176" y="71"/>
                      </a:lnTo>
                      <a:lnTo>
                        <a:pt x="172" y="72"/>
                      </a:lnTo>
                      <a:lnTo>
                        <a:pt x="170" y="73"/>
                      </a:lnTo>
                      <a:lnTo>
                        <a:pt x="170" y="77"/>
                      </a:lnTo>
                      <a:lnTo>
                        <a:pt x="173" y="83"/>
                      </a:lnTo>
                      <a:lnTo>
                        <a:pt x="176" y="87"/>
                      </a:lnTo>
                      <a:lnTo>
                        <a:pt x="180" y="93"/>
                      </a:lnTo>
                      <a:lnTo>
                        <a:pt x="183" y="95"/>
                      </a:lnTo>
                      <a:lnTo>
                        <a:pt x="187" y="95"/>
                      </a:lnTo>
                      <a:lnTo>
                        <a:pt x="196" y="96"/>
                      </a:lnTo>
                      <a:lnTo>
                        <a:pt x="194" y="104"/>
                      </a:lnTo>
                      <a:lnTo>
                        <a:pt x="191" y="111"/>
                      </a:lnTo>
                      <a:lnTo>
                        <a:pt x="189" y="117"/>
                      </a:lnTo>
                      <a:lnTo>
                        <a:pt x="188" y="119"/>
                      </a:lnTo>
                      <a:lnTo>
                        <a:pt x="188" y="122"/>
                      </a:lnTo>
                      <a:lnTo>
                        <a:pt x="190" y="124"/>
                      </a:lnTo>
                      <a:lnTo>
                        <a:pt x="192" y="125"/>
                      </a:lnTo>
                      <a:lnTo>
                        <a:pt x="196" y="127"/>
                      </a:lnTo>
                      <a:lnTo>
                        <a:pt x="199" y="128"/>
                      </a:lnTo>
                      <a:lnTo>
                        <a:pt x="196" y="134"/>
                      </a:lnTo>
                      <a:lnTo>
                        <a:pt x="191" y="139"/>
                      </a:lnTo>
                      <a:lnTo>
                        <a:pt x="186" y="143"/>
                      </a:lnTo>
                      <a:lnTo>
                        <a:pt x="183" y="146"/>
                      </a:lnTo>
                      <a:lnTo>
                        <a:pt x="181" y="147"/>
                      </a:lnTo>
                      <a:lnTo>
                        <a:pt x="180" y="147"/>
                      </a:lnTo>
                      <a:lnTo>
                        <a:pt x="179" y="148"/>
                      </a:lnTo>
                      <a:lnTo>
                        <a:pt x="179" y="151"/>
                      </a:lnTo>
                      <a:lnTo>
                        <a:pt x="176" y="157"/>
                      </a:lnTo>
                      <a:lnTo>
                        <a:pt x="171" y="154"/>
                      </a:lnTo>
                      <a:lnTo>
                        <a:pt x="162" y="149"/>
                      </a:lnTo>
                      <a:lnTo>
                        <a:pt x="154" y="146"/>
                      </a:lnTo>
                      <a:lnTo>
                        <a:pt x="149" y="146"/>
                      </a:lnTo>
                      <a:lnTo>
                        <a:pt x="145" y="147"/>
                      </a:lnTo>
                      <a:lnTo>
                        <a:pt x="144" y="148"/>
                      </a:lnTo>
                      <a:lnTo>
                        <a:pt x="145" y="149"/>
                      </a:lnTo>
                      <a:lnTo>
                        <a:pt x="148" y="151"/>
                      </a:lnTo>
                      <a:lnTo>
                        <a:pt x="151" y="155"/>
                      </a:lnTo>
                      <a:lnTo>
                        <a:pt x="154" y="157"/>
                      </a:lnTo>
                      <a:lnTo>
                        <a:pt x="148" y="159"/>
                      </a:lnTo>
                      <a:lnTo>
                        <a:pt x="144" y="161"/>
                      </a:lnTo>
                      <a:lnTo>
                        <a:pt x="142" y="161"/>
                      </a:lnTo>
                      <a:lnTo>
                        <a:pt x="139" y="159"/>
                      </a:lnTo>
                      <a:lnTo>
                        <a:pt x="136" y="158"/>
                      </a:lnTo>
                      <a:lnTo>
                        <a:pt x="131" y="154"/>
                      </a:lnTo>
                      <a:lnTo>
                        <a:pt x="125" y="153"/>
                      </a:lnTo>
                      <a:lnTo>
                        <a:pt x="119" y="150"/>
                      </a:lnTo>
                      <a:lnTo>
                        <a:pt x="113" y="149"/>
                      </a:lnTo>
                      <a:lnTo>
                        <a:pt x="108" y="148"/>
                      </a:lnTo>
                      <a:lnTo>
                        <a:pt x="95" y="146"/>
                      </a:lnTo>
                      <a:lnTo>
                        <a:pt x="89" y="144"/>
                      </a:lnTo>
                      <a:lnTo>
                        <a:pt x="85" y="144"/>
                      </a:lnTo>
                      <a:lnTo>
                        <a:pt x="81" y="143"/>
                      </a:lnTo>
                      <a:lnTo>
                        <a:pt x="80" y="143"/>
                      </a:lnTo>
                      <a:lnTo>
                        <a:pt x="78" y="150"/>
                      </a:lnTo>
                      <a:lnTo>
                        <a:pt x="77" y="154"/>
                      </a:lnTo>
                      <a:lnTo>
                        <a:pt x="76" y="151"/>
                      </a:lnTo>
                      <a:lnTo>
                        <a:pt x="74" y="149"/>
                      </a:lnTo>
                      <a:lnTo>
                        <a:pt x="71" y="148"/>
                      </a:lnTo>
                      <a:lnTo>
                        <a:pt x="65" y="147"/>
                      </a:lnTo>
                      <a:lnTo>
                        <a:pt x="62" y="148"/>
                      </a:lnTo>
                      <a:lnTo>
                        <a:pt x="59" y="149"/>
                      </a:lnTo>
                      <a:lnTo>
                        <a:pt x="54" y="154"/>
                      </a:lnTo>
                      <a:lnTo>
                        <a:pt x="48" y="156"/>
                      </a:lnTo>
                      <a:lnTo>
                        <a:pt x="42" y="157"/>
                      </a:lnTo>
                      <a:lnTo>
                        <a:pt x="37" y="155"/>
                      </a:lnTo>
                      <a:lnTo>
                        <a:pt x="31" y="154"/>
                      </a:lnTo>
                      <a:lnTo>
                        <a:pt x="27" y="155"/>
                      </a:lnTo>
                      <a:lnTo>
                        <a:pt x="25" y="156"/>
                      </a:lnTo>
                      <a:lnTo>
                        <a:pt x="22" y="157"/>
                      </a:lnTo>
                      <a:lnTo>
                        <a:pt x="19" y="157"/>
                      </a:lnTo>
                      <a:lnTo>
                        <a:pt x="14" y="157"/>
                      </a:lnTo>
                      <a:lnTo>
                        <a:pt x="8" y="157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793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sp>
            <p:nvSpPr>
              <p:cNvPr id="18465" name="Freeform 116"/>
              <p:cNvSpPr>
                <a:spLocks/>
              </p:cNvSpPr>
              <p:nvPr/>
            </p:nvSpPr>
            <p:spPr bwMode="auto">
              <a:xfrm>
                <a:off x="2938" y="3168"/>
                <a:ext cx="178" cy="44"/>
              </a:xfrm>
              <a:custGeom>
                <a:avLst/>
                <a:gdLst>
                  <a:gd name="T0" fmla="*/ 0 w 207"/>
                  <a:gd name="T1" fmla="*/ 0 h 52"/>
                  <a:gd name="T2" fmla="*/ 16 w 207"/>
                  <a:gd name="T3" fmla="*/ 16 h 52"/>
                  <a:gd name="T4" fmla="*/ 24 w 207"/>
                  <a:gd name="T5" fmla="*/ 24 h 52"/>
                  <a:gd name="T6" fmla="*/ 33 w 207"/>
                  <a:gd name="T7" fmla="*/ 30 h 52"/>
                  <a:gd name="T8" fmla="*/ 41 w 207"/>
                  <a:gd name="T9" fmla="*/ 36 h 52"/>
                  <a:gd name="T10" fmla="*/ 51 w 207"/>
                  <a:gd name="T11" fmla="*/ 40 h 52"/>
                  <a:gd name="T12" fmla="*/ 60 w 207"/>
                  <a:gd name="T13" fmla="*/ 43 h 52"/>
                  <a:gd name="T14" fmla="*/ 71 w 207"/>
                  <a:gd name="T15" fmla="*/ 44 h 52"/>
                  <a:gd name="T16" fmla="*/ 84 w 207"/>
                  <a:gd name="T17" fmla="*/ 41 h 52"/>
                  <a:gd name="T18" fmla="*/ 98 w 207"/>
                  <a:gd name="T19" fmla="*/ 38 h 52"/>
                  <a:gd name="T20" fmla="*/ 114 w 207"/>
                  <a:gd name="T21" fmla="*/ 32 h 52"/>
                  <a:gd name="T22" fmla="*/ 129 w 207"/>
                  <a:gd name="T23" fmla="*/ 25 h 52"/>
                  <a:gd name="T24" fmla="*/ 144 w 207"/>
                  <a:gd name="T25" fmla="*/ 17 h 52"/>
                  <a:gd name="T26" fmla="*/ 158 w 207"/>
                  <a:gd name="T27" fmla="*/ 10 h 52"/>
                  <a:gd name="T28" fmla="*/ 169 w 207"/>
                  <a:gd name="T29" fmla="*/ 4 h 52"/>
                  <a:gd name="T30" fmla="*/ 178 w 207"/>
                  <a:gd name="T31" fmla="*/ 0 h 52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07"/>
                  <a:gd name="T49" fmla="*/ 0 h 52"/>
                  <a:gd name="T50" fmla="*/ 207 w 207"/>
                  <a:gd name="T51" fmla="*/ 52 h 52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07" h="52">
                    <a:moveTo>
                      <a:pt x="0" y="0"/>
                    </a:moveTo>
                    <a:lnTo>
                      <a:pt x="19" y="19"/>
                    </a:lnTo>
                    <a:lnTo>
                      <a:pt x="28" y="28"/>
                    </a:lnTo>
                    <a:lnTo>
                      <a:pt x="38" y="36"/>
                    </a:lnTo>
                    <a:lnTo>
                      <a:pt x="48" y="43"/>
                    </a:lnTo>
                    <a:lnTo>
                      <a:pt x="59" y="47"/>
                    </a:lnTo>
                    <a:lnTo>
                      <a:pt x="70" y="51"/>
                    </a:lnTo>
                    <a:lnTo>
                      <a:pt x="83" y="52"/>
                    </a:lnTo>
                    <a:lnTo>
                      <a:pt x="98" y="49"/>
                    </a:lnTo>
                    <a:lnTo>
                      <a:pt x="114" y="45"/>
                    </a:lnTo>
                    <a:lnTo>
                      <a:pt x="132" y="38"/>
                    </a:lnTo>
                    <a:lnTo>
                      <a:pt x="150" y="29"/>
                    </a:lnTo>
                    <a:lnTo>
                      <a:pt x="168" y="20"/>
                    </a:lnTo>
                    <a:lnTo>
                      <a:pt x="184" y="12"/>
                    </a:lnTo>
                    <a:lnTo>
                      <a:pt x="196" y="5"/>
                    </a:lnTo>
                    <a:lnTo>
                      <a:pt x="207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466" name="Line 117"/>
              <p:cNvSpPr>
                <a:spLocks noChangeShapeType="1"/>
              </p:cNvSpPr>
              <p:nvPr/>
            </p:nvSpPr>
            <p:spPr bwMode="auto">
              <a:xfrm>
                <a:off x="2430" y="4132"/>
                <a:ext cx="1062" cy="1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67" name="Freeform 120"/>
              <p:cNvSpPr>
                <a:spLocks/>
              </p:cNvSpPr>
              <p:nvPr/>
            </p:nvSpPr>
            <p:spPr bwMode="auto">
              <a:xfrm>
                <a:off x="2782" y="3598"/>
                <a:ext cx="311" cy="99"/>
              </a:xfrm>
              <a:custGeom>
                <a:avLst/>
                <a:gdLst>
                  <a:gd name="T0" fmla="*/ 0 w 361"/>
                  <a:gd name="T1" fmla="*/ 0 h 116"/>
                  <a:gd name="T2" fmla="*/ 20 w 361"/>
                  <a:gd name="T3" fmla="*/ 27 h 116"/>
                  <a:gd name="T4" fmla="*/ 29 w 361"/>
                  <a:gd name="T5" fmla="*/ 40 h 116"/>
                  <a:gd name="T6" fmla="*/ 40 w 361"/>
                  <a:gd name="T7" fmla="*/ 52 h 116"/>
                  <a:gd name="T8" fmla="*/ 52 w 361"/>
                  <a:gd name="T9" fmla="*/ 63 h 116"/>
                  <a:gd name="T10" fmla="*/ 63 w 361"/>
                  <a:gd name="T11" fmla="*/ 73 h 116"/>
                  <a:gd name="T12" fmla="*/ 75 w 361"/>
                  <a:gd name="T13" fmla="*/ 81 h 116"/>
                  <a:gd name="T14" fmla="*/ 89 w 361"/>
                  <a:gd name="T15" fmla="*/ 88 h 116"/>
                  <a:gd name="T16" fmla="*/ 103 w 361"/>
                  <a:gd name="T17" fmla="*/ 93 h 116"/>
                  <a:gd name="T18" fmla="*/ 120 w 361"/>
                  <a:gd name="T19" fmla="*/ 96 h 116"/>
                  <a:gd name="T20" fmla="*/ 137 w 361"/>
                  <a:gd name="T21" fmla="*/ 99 h 116"/>
                  <a:gd name="T22" fmla="*/ 155 w 361"/>
                  <a:gd name="T23" fmla="*/ 99 h 116"/>
                  <a:gd name="T24" fmla="*/ 173 w 361"/>
                  <a:gd name="T25" fmla="*/ 99 h 116"/>
                  <a:gd name="T26" fmla="*/ 190 w 361"/>
                  <a:gd name="T27" fmla="*/ 96 h 116"/>
                  <a:gd name="T28" fmla="*/ 208 w 361"/>
                  <a:gd name="T29" fmla="*/ 93 h 116"/>
                  <a:gd name="T30" fmla="*/ 222 w 361"/>
                  <a:gd name="T31" fmla="*/ 88 h 116"/>
                  <a:gd name="T32" fmla="*/ 229 w 361"/>
                  <a:gd name="T33" fmla="*/ 85 h 116"/>
                  <a:gd name="T34" fmla="*/ 236 w 361"/>
                  <a:gd name="T35" fmla="*/ 80 h 116"/>
                  <a:gd name="T36" fmla="*/ 250 w 361"/>
                  <a:gd name="T37" fmla="*/ 70 h 116"/>
                  <a:gd name="T38" fmla="*/ 263 w 361"/>
                  <a:gd name="T39" fmla="*/ 57 h 116"/>
                  <a:gd name="T40" fmla="*/ 275 w 361"/>
                  <a:gd name="T41" fmla="*/ 44 h 116"/>
                  <a:gd name="T42" fmla="*/ 286 w 361"/>
                  <a:gd name="T43" fmla="*/ 30 h 116"/>
                  <a:gd name="T44" fmla="*/ 296 w 361"/>
                  <a:gd name="T45" fmla="*/ 17 h 116"/>
                  <a:gd name="T46" fmla="*/ 304 w 361"/>
                  <a:gd name="T47" fmla="*/ 8 h 116"/>
                  <a:gd name="T48" fmla="*/ 308 w 361"/>
                  <a:gd name="T49" fmla="*/ 3 h 116"/>
                  <a:gd name="T50" fmla="*/ 311 w 361"/>
                  <a:gd name="T51" fmla="*/ 0 h 11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361"/>
                  <a:gd name="T79" fmla="*/ 0 h 116"/>
                  <a:gd name="T80" fmla="*/ 361 w 361"/>
                  <a:gd name="T81" fmla="*/ 116 h 11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361" h="116">
                    <a:moveTo>
                      <a:pt x="0" y="0"/>
                    </a:moveTo>
                    <a:lnTo>
                      <a:pt x="23" y="32"/>
                    </a:lnTo>
                    <a:lnTo>
                      <a:pt x="34" y="47"/>
                    </a:lnTo>
                    <a:lnTo>
                      <a:pt x="47" y="61"/>
                    </a:lnTo>
                    <a:lnTo>
                      <a:pt x="60" y="74"/>
                    </a:lnTo>
                    <a:lnTo>
                      <a:pt x="73" y="86"/>
                    </a:lnTo>
                    <a:lnTo>
                      <a:pt x="87" y="95"/>
                    </a:lnTo>
                    <a:lnTo>
                      <a:pt x="103" y="103"/>
                    </a:lnTo>
                    <a:lnTo>
                      <a:pt x="120" y="109"/>
                    </a:lnTo>
                    <a:lnTo>
                      <a:pt x="139" y="112"/>
                    </a:lnTo>
                    <a:lnTo>
                      <a:pt x="159" y="116"/>
                    </a:lnTo>
                    <a:lnTo>
                      <a:pt x="180" y="116"/>
                    </a:lnTo>
                    <a:lnTo>
                      <a:pt x="201" y="116"/>
                    </a:lnTo>
                    <a:lnTo>
                      <a:pt x="221" y="112"/>
                    </a:lnTo>
                    <a:lnTo>
                      <a:pt x="241" y="109"/>
                    </a:lnTo>
                    <a:lnTo>
                      <a:pt x="258" y="103"/>
                    </a:lnTo>
                    <a:lnTo>
                      <a:pt x="266" y="100"/>
                    </a:lnTo>
                    <a:lnTo>
                      <a:pt x="274" y="94"/>
                    </a:lnTo>
                    <a:lnTo>
                      <a:pt x="290" y="82"/>
                    </a:lnTo>
                    <a:lnTo>
                      <a:pt x="305" y="67"/>
                    </a:lnTo>
                    <a:lnTo>
                      <a:pt x="319" y="51"/>
                    </a:lnTo>
                    <a:lnTo>
                      <a:pt x="332" y="35"/>
                    </a:lnTo>
                    <a:lnTo>
                      <a:pt x="344" y="20"/>
                    </a:lnTo>
                    <a:lnTo>
                      <a:pt x="353" y="9"/>
                    </a:lnTo>
                    <a:lnTo>
                      <a:pt x="358" y="3"/>
                    </a:lnTo>
                    <a:lnTo>
                      <a:pt x="361" y="0"/>
                    </a:lnTo>
                  </a:path>
                </a:pathLst>
              </a:custGeom>
              <a:solidFill>
                <a:schemeClr val="bg1"/>
              </a:solidFill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468" name="Freeform 121"/>
              <p:cNvSpPr>
                <a:spLocks/>
              </p:cNvSpPr>
              <p:nvPr/>
            </p:nvSpPr>
            <p:spPr bwMode="auto">
              <a:xfrm>
                <a:off x="2782" y="3554"/>
                <a:ext cx="311" cy="99"/>
              </a:xfrm>
              <a:custGeom>
                <a:avLst/>
                <a:gdLst>
                  <a:gd name="T0" fmla="*/ 0 w 361"/>
                  <a:gd name="T1" fmla="*/ 0 h 116"/>
                  <a:gd name="T2" fmla="*/ 20 w 361"/>
                  <a:gd name="T3" fmla="*/ 27 h 116"/>
                  <a:gd name="T4" fmla="*/ 29 w 361"/>
                  <a:gd name="T5" fmla="*/ 40 h 116"/>
                  <a:gd name="T6" fmla="*/ 40 w 361"/>
                  <a:gd name="T7" fmla="*/ 52 h 116"/>
                  <a:gd name="T8" fmla="*/ 52 w 361"/>
                  <a:gd name="T9" fmla="*/ 64 h 116"/>
                  <a:gd name="T10" fmla="*/ 63 w 361"/>
                  <a:gd name="T11" fmla="*/ 73 h 116"/>
                  <a:gd name="T12" fmla="*/ 75 w 361"/>
                  <a:gd name="T13" fmla="*/ 81 h 116"/>
                  <a:gd name="T14" fmla="*/ 89 w 361"/>
                  <a:gd name="T15" fmla="*/ 88 h 116"/>
                  <a:gd name="T16" fmla="*/ 103 w 361"/>
                  <a:gd name="T17" fmla="*/ 93 h 116"/>
                  <a:gd name="T18" fmla="*/ 120 w 361"/>
                  <a:gd name="T19" fmla="*/ 96 h 116"/>
                  <a:gd name="T20" fmla="*/ 137 w 361"/>
                  <a:gd name="T21" fmla="*/ 99 h 116"/>
                  <a:gd name="T22" fmla="*/ 155 w 361"/>
                  <a:gd name="T23" fmla="*/ 99 h 116"/>
                  <a:gd name="T24" fmla="*/ 173 w 361"/>
                  <a:gd name="T25" fmla="*/ 99 h 116"/>
                  <a:gd name="T26" fmla="*/ 190 w 361"/>
                  <a:gd name="T27" fmla="*/ 96 h 116"/>
                  <a:gd name="T28" fmla="*/ 208 w 361"/>
                  <a:gd name="T29" fmla="*/ 93 h 116"/>
                  <a:gd name="T30" fmla="*/ 222 w 361"/>
                  <a:gd name="T31" fmla="*/ 88 h 116"/>
                  <a:gd name="T32" fmla="*/ 229 w 361"/>
                  <a:gd name="T33" fmla="*/ 85 h 116"/>
                  <a:gd name="T34" fmla="*/ 236 w 361"/>
                  <a:gd name="T35" fmla="*/ 80 h 116"/>
                  <a:gd name="T36" fmla="*/ 250 w 361"/>
                  <a:gd name="T37" fmla="*/ 71 h 116"/>
                  <a:gd name="T38" fmla="*/ 263 w 361"/>
                  <a:gd name="T39" fmla="*/ 58 h 116"/>
                  <a:gd name="T40" fmla="*/ 275 w 361"/>
                  <a:gd name="T41" fmla="*/ 44 h 116"/>
                  <a:gd name="T42" fmla="*/ 286 w 361"/>
                  <a:gd name="T43" fmla="*/ 31 h 116"/>
                  <a:gd name="T44" fmla="*/ 296 w 361"/>
                  <a:gd name="T45" fmla="*/ 18 h 116"/>
                  <a:gd name="T46" fmla="*/ 304 w 361"/>
                  <a:gd name="T47" fmla="*/ 8 h 116"/>
                  <a:gd name="T48" fmla="*/ 308 w 361"/>
                  <a:gd name="T49" fmla="*/ 3 h 116"/>
                  <a:gd name="T50" fmla="*/ 311 w 361"/>
                  <a:gd name="T51" fmla="*/ 0 h 11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361"/>
                  <a:gd name="T79" fmla="*/ 0 h 116"/>
                  <a:gd name="T80" fmla="*/ 361 w 361"/>
                  <a:gd name="T81" fmla="*/ 116 h 11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361" h="116">
                    <a:moveTo>
                      <a:pt x="0" y="0"/>
                    </a:moveTo>
                    <a:lnTo>
                      <a:pt x="23" y="32"/>
                    </a:lnTo>
                    <a:lnTo>
                      <a:pt x="34" y="47"/>
                    </a:lnTo>
                    <a:lnTo>
                      <a:pt x="47" y="61"/>
                    </a:lnTo>
                    <a:lnTo>
                      <a:pt x="60" y="75"/>
                    </a:lnTo>
                    <a:lnTo>
                      <a:pt x="73" y="86"/>
                    </a:lnTo>
                    <a:lnTo>
                      <a:pt x="87" y="95"/>
                    </a:lnTo>
                    <a:lnTo>
                      <a:pt x="103" y="103"/>
                    </a:lnTo>
                    <a:lnTo>
                      <a:pt x="120" y="109"/>
                    </a:lnTo>
                    <a:lnTo>
                      <a:pt x="139" y="113"/>
                    </a:lnTo>
                    <a:lnTo>
                      <a:pt x="159" y="116"/>
                    </a:lnTo>
                    <a:lnTo>
                      <a:pt x="180" y="116"/>
                    </a:lnTo>
                    <a:lnTo>
                      <a:pt x="201" y="116"/>
                    </a:lnTo>
                    <a:lnTo>
                      <a:pt x="221" y="113"/>
                    </a:lnTo>
                    <a:lnTo>
                      <a:pt x="241" y="109"/>
                    </a:lnTo>
                    <a:lnTo>
                      <a:pt x="258" y="103"/>
                    </a:lnTo>
                    <a:lnTo>
                      <a:pt x="266" y="100"/>
                    </a:lnTo>
                    <a:lnTo>
                      <a:pt x="274" y="94"/>
                    </a:lnTo>
                    <a:lnTo>
                      <a:pt x="290" y="83"/>
                    </a:lnTo>
                    <a:lnTo>
                      <a:pt x="305" y="68"/>
                    </a:lnTo>
                    <a:lnTo>
                      <a:pt x="319" y="52"/>
                    </a:lnTo>
                    <a:lnTo>
                      <a:pt x="332" y="36"/>
                    </a:lnTo>
                    <a:lnTo>
                      <a:pt x="344" y="21"/>
                    </a:lnTo>
                    <a:lnTo>
                      <a:pt x="353" y="9"/>
                    </a:lnTo>
                    <a:lnTo>
                      <a:pt x="358" y="4"/>
                    </a:lnTo>
                    <a:lnTo>
                      <a:pt x="361" y="0"/>
                    </a:lnTo>
                  </a:path>
                </a:pathLst>
              </a:custGeom>
              <a:solidFill>
                <a:schemeClr val="bg1"/>
              </a:solidFill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grpSp>
            <p:nvGrpSpPr>
              <p:cNvPr id="18469" name="Group 140"/>
              <p:cNvGrpSpPr>
                <a:grpSpLocks/>
              </p:cNvGrpSpPr>
              <p:nvPr/>
            </p:nvGrpSpPr>
            <p:grpSpPr bwMode="auto">
              <a:xfrm>
                <a:off x="1378" y="3918"/>
                <a:ext cx="258" cy="220"/>
                <a:chOff x="1796" y="2134"/>
                <a:chExt cx="299" cy="259"/>
              </a:xfrm>
            </p:grpSpPr>
            <p:sp>
              <p:nvSpPr>
                <p:cNvPr id="18553" name="Freeform 141"/>
                <p:cNvSpPr>
                  <a:spLocks/>
                </p:cNvSpPr>
                <p:nvPr/>
              </p:nvSpPr>
              <p:spPr bwMode="auto">
                <a:xfrm>
                  <a:off x="1796" y="2134"/>
                  <a:ext cx="299" cy="259"/>
                </a:xfrm>
                <a:custGeom>
                  <a:avLst/>
                  <a:gdLst>
                    <a:gd name="T0" fmla="*/ 18 w 299"/>
                    <a:gd name="T1" fmla="*/ 241 h 259"/>
                    <a:gd name="T2" fmla="*/ 16 w 299"/>
                    <a:gd name="T3" fmla="*/ 227 h 259"/>
                    <a:gd name="T4" fmla="*/ 7 w 299"/>
                    <a:gd name="T5" fmla="*/ 219 h 259"/>
                    <a:gd name="T6" fmla="*/ 14 w 299"/>
                    <a:gd name="T7" fmla="*/ 213 h 259"/>
                    <a:gd name="T8" fmla="*/ 27 w 299"/>
                    <a:gd name="T9" fmla="*/ 200 h 259"/>
                    <a:gd name="T10" fmla="*/ 30 w 299"/>
                    <a:gd name="T11" fmla="*/ 183 h 259"/>
                    <a:gd name="T12" fmla="*/ 20 w 299"/>
                    <a:gd name="T13" fmla="*/ 171 h 259"/>
                    <a:gd name="T14" fmla="*/ 7 w 299"/>
                    <a:gd name="T15" fmla="*/ 168 h 259"/>
                    <a:gd name="T16" fmla="*/ 0 w 299"/>
                    <a:gd name="T17" fmla="*/ 146 h 259"/>
                    <a:gd name="T18" fmla="*/ 7 w 299"/>
                    <a:gd name="T19" fmla="*/ 133 h 259"/>
                    <a:gd name="T20" fmla="*/ 24 w 299"/>
                    <a:gd name="T21" fmla="*/ 129 h 259"/>
                    <a:gd name="T22" fmla="*/ 34 w 299"/>
                    <a:gd name="T23" fmla="*/ 93 h 259"/>
                    <a:gd name="T24" fmla="*/ 41 w 299"/>
                    <a:gd name="T25" fmla="*/ 59 h 259"/>
                    <a:gd name="T26" fmla="*/ 54 w 299"/>
                    <a:gd name="T27" fmla="*/ 54 h 259"/>
                    <a:gd name="T28" fmla="*/ 70 w 299"/>
                    <a:gd name="T29" fmla="*/ 70 h 259"/>
                    <a:gd name="T30" fmla="*/ 72 w 299"/>
                    <a:gd name="T31" fmla="*/ 85 h 259"/>
                    <a:gd name="T32" fmla="*/ 82 w 299"/>
                    <a:gd name="T33" fmla="*/ 81 h 259"/>
                    <a:gd name="T34" fmla="*/ 92 w 299"/>
                    <a:gd name="T35" fmla="*/ 59 h 259"/>
                    <a:gd name="T36" fmla="*/ 96 w 299"/>
                    <a:gd name="T37" fmla="*/ 40 h 259"/>
                    <a:gd name="T38" fmla="*/ 106 w 299"/>
                    <a:gd name="T39" fmla="*/ 29 h 259"/>
                    <a:gd name="T40" fmla="*/ 133 w 299"/>
                    <a:gd name="T41" fmla="*/ 19 h 259"/>
                    <a:gd name="T42" fmla="*/ 140 w 299"/>
                    <a:gd name="T43" fmla="*/ 5 h 259"/>
                    <a:gd name="T44" fmla="*/ 156 w 299"/>
                    <a:gd name="T45" fmla="*/ 4 h 259"/>
                    <a:gd name="T46" fmla="*/ 172 w 299"/>
                    <a:gd name="T47" fmla="*/ 30 h 259"/>
                    <a:gd name="T48" fmla="*/ 187 w 299"/>
                    <a:gd name="T49" fmla="*/ 48 h 259"/>
                    <a:gd name="T50" fmla="*/ 213 w 299"/>
                    <a:gd name="T51" fmla="*/ 59 h 259"/>
                    <a:gd name="T52" fmla="*/ 226 w 299"/>
                    <a:gd name="T53" fmla="*/ 53 h 259"/>
                    <a:gd name="T54" fmla="*/ 236 w 299"/>
                    <a:gd name="T55" fmla="*/ 61 h 259"/>
                    <a:gd name="T56" fmla="*/ 250 w 299"/>
                    <a:gd name="T57" fmla="*/ 77 h 259"/>
                    <a:gd name="T58" fmla="*/ 276 w 299"/>
                    <a:gd name="T59" fmla="*/ 87 h 259"/>
                    <a:gd name="T60" fmla="*/ 282 w 299"/>
                    <a:gd name="T61" fmla="*/ 100 h 259"/>
                    <a:gd name="T62" fmla="*/ 277 w 299"/>
                    <a:gd name="T63" fmla="*/ 112 h 259"/>
                    <a:gd name="T64" fmla="*/ 259 w 299"/>
                    <a:gd name="T65" fmla="*/ 117 h 259"/>
                    <a:gd name="T66" fmla="*/ 255 w 299"/>
                    <a:gd name="T67" fmla="*/ 125 h 259"/>
                    <a:gd name="T68" fmla="*/ 265 w 299"/>
                    <a:gd name="T69" fmla="*/ 142 h 259"/>
                    <a:gd name="T70" fmla="*/ 281 w 299"/>
                    <a:gd name="T71" fmla="*/ 155 h 259"/>
                    <a:gd name="T72" fmla="*/ 291 w 299"/>
                    <a:gd name="T73" fmla="*/ 168 h 259"/>
                    <a:gd name="T74" fmla="*/ 283 w 299"/>
                    <a:gd name="T75" fmla="*/ 188 h 259"/>
                    <a:gd name="T76" fmla="*/ 285 w 299"/>
                    <a:gd name="T77" fmla="*/ 200 h 259"/>
                    <a:gd name="T78" fmla="*/ 299 w 299"/>
                    <a:gd name="T79" fmla="*/ 208 h 259"/>
                    <a:gd name="T80" fmla="*/ 283 w 299"/>
                    <a:gd name="T81" fmla="*/ 230 h 259"/>
                    <a:gd name="T82" fmla="*/ 272 w 299"/>
                    <a:gd name="T83" fmla="*/ 236 h 259"/>
                    <a:gd name="T84" fmla="*/ 269 w 299"/>
                    <a:gd name="T85" fmla="*/ 239 h 259"/>
                    <a:gd name="T86" fmla="*/ 265 w 299"/>
                    <a:gd name="T87" fmla="*/ 254 h 259"/>
                    <a:gd name="T88" fmla="*/ 243 w 299"/>
                    <a:gd name="T89" fmla="*/ 240 h 259"/>
                    <a:gd name="T90" fmla="*/ 225 w 299"/>
                    <a:gd name="T91" fmla="*/ 234 h 259"/>
                    <a:gd name="T92" fmla="*/ 218 w 299"/>
                    <a:gd name="T93" fmla="*/ 240 h 259"/>
                    <a:gd name="T94" fmla="*/ 230 w 299"/>
                    <a:gd name="T95" fmla="*/ 254 h 259"/>
                    <a:gd name="T96" fmla="*/ 213 w 299"/>
                    <a:gd name="T97" fmla="*/ 259 h 259"/>
                    <a:gd name="T98" fmla="*/ 200 w 299"/>
                    <a:gd name="T99" fmla="*/ 251 h 259"/>
                    <a:gd name="T100" fmla="*/ 179 w 299"/>
                    <a:gd name="T101" fmla="*/ 242 h 259"/>
                    <a:gd name="T102" fmla="*/ 143 w 299"/>
                    <a:gd name="T103" fmla="*/ 235 h 259"/>
                    <a:gd name="T104" fmla="*/ 122 w 299"/>
                    <a:gd name="T105" fmla="*/ 231 h 259"/>
                    <a:gd name="T106" fmla="*/ 118 w 299"/>
                    <a:gd name="T107" fmla="*/ 241 h 259"/>
                    <a:gd name="T108" fmla="*/ 116 w 299"/>
                    <a:gd name="T109" fmla="*/ 249 h 259"/>
                    <a:gd name="T110" fmla="*/ 112 w 299"/>
                    <a:gd name="T111" fmla="*/ 241 h 259"/>
                    <a:gd name="T112" fmla="*/ 94 w 299"/>
                    <a:gd name="T113" fmla="*/ 238 h 259"/>
                    <a:gd name="T114" fmla="*/ 81 w 299"/>
                    <a:gd name="T115" fmla="*/ 248 h 259"/>
                    <a:gd name="T116" fmla="*/ 56 w 299"/>
                    <a:gd name="T117" fmla="*/ 250 h 259"/>
                    <a:gd name="T118" fmla="*/ 42 w 299"/>
                    <a:gd name="T119" fmla="*/ 249 h 259"/>
                    <a:gd name="T120" fmla="*/ 30 w 299"/>
                    <a:gd name="T121" fmla="*/ 254 h 259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299"/>
                    <a:gd name="T184" fmla="*/ 0 h 259"/>
                    <a:gd name="T185" fmla="*/ 299 w 299"/>
                    <a:gd name="T186" fmla="*/ 259 h 259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299" h="259">
                      <a:moveTo>
                        <a:pt x="12" y="254"/>
                      </a:moveTo>
                      <a:lnTo>
                        <a:pt x="17" y="246"/>
                      </a:lnTo>
                      <a:lnTo>
                        <a:pt x="18" y="241"/>
                      </a:lnTo>
                      <a:lnTo>
                        <a:pt x="18" y="236"/>
                      </a:lnTo>
                      <a:lnTo>
                        <a:pt x="17" y="232"/>
                      </a:lnTo>
                      <a:lnTo>
                        <a:pt x="16" y="227"/>
                      </a:lnTo>
                      <a:lnTo>
                        <a:pt x="12" y="223"/>
                      </a:lnTo>
                      <a:lnTo>
                        <a:pt x="9" y="220"/>
                      </a:lnTo>
                      <a:lnTo>
                        <a:pt x="7" y="219"/>
                      </a:lnTo>
                      <a:lnTo>
                        <a:pt x="7" y="218"/>
                      </a:lnTo>
                      <a:lnTo>
                        <a:pt x="8" y="217"/>
                      </a:lnTo>
                      <a:lnTo>
                        <a:pt x="14" y="213"/>
                      </a:lnTo>
                      <a:lnTo>
                        <a:pt x="18" y="211"/>
                      </a:lnTo>
                      <a:lnTo>
                        <a:pt x="24" y="208"/>
                      </a:lnTo>
                      <a:lnTo>
                        <a:pt x="27" y="200"/>
                      </a:lnTo>
                      <a:lnTo>
                        <a:pt x="30" y="191"/>
                      </a:lnTo>
                      <a:lnTo>
                        <a:pt x="30" y="186"/>
                      </a:lnTo>
                      <a:lnTo>
                        <a:pt x="30" y="183"/>
                      </a:lnTo>
                      <a:lnTo>
                        <a:pt x="27" y="178"/>
                      </a:lnTo>
                      <a:lnTo>
                        <a:pt x="24" y="173"/>
                      </a:lnTo>
                      <a:lnTo>
                        <a:pt x="20" y="171"/>
                      </a:lnTo>
                      <a:lnTo>
                        <a:pt x="16" y="170"/>
                      </a:lnTo>
                      <a:lnTo>
                        <a:pt x="11" y="169"/>
                      </a:lnTo>
                      <a:lnTo>
                        <a:pt x="7" y="168"/>
                      </a:lnTo>
                      <a:lnTo>
                        <a:pt x="3" y="160"/>
                      </a:lnTo>
                      <a:lnTo>
                        <a:pt x="1" y="150"/>
                      </a:lnTo>
                      <a:lnTo>
                        <a:pt x="0" y="146"/>
                      </a:lnTo>
                      <a:lnTo>
                        <a:pt x="1" y="141"/>
                      </a:lnTo>
                      <a:lnTo>
                        <a:pt x="3" y="137"/>
                      </a:lnTo>
                      <a:lnTo>
                        <a:pt x="7" y="133"/>
                      </a:lnTo>
                      <a:lnTo>
                        <a:pt x="11" y="131"/>
                      </a:lnTo>
                      <a:lnTo>
                        <a:pt x="17" y="130"/>
                      </a:lnTo>
                      <a:lnTo>
                        <a:pt x="24" y="129"/>
                      </a:lnTo>
                      <a:lnTo>
                        <a:pt x="30" y="128"/>
                      </a:lnTo>
                      <a:lnTo>
                        <a:pt x="33" y="110"/>
                      </a:lnTo>
                      <a:lnTo>
                        <a:pt x="34" y="93"/>
                      </a:lnTo>
                      <a:lnTo>
                        <a:pt x="37" y="76"/>
                      </a:lnTo>
                      <a:lnTo>
                        <a:pt x="39" y="67"/>
                      </a:lnTo>
                      <a:lnTo>
                        <a:pt x="41" y="59"/>
                      </a:lnTo>
                      <a:lnTo>
                        <a:pt x="45" y="55"/>
                      </a:lnTo>
                      <a:lnTo>
                        <a:pt x="48" y="54"/>
                      </a:lnTo>
                      <a:lnTo>
                        <a:pt x="54" y="54"/>
                      </a:lnTo>
                      <a:lnTo>
                        <a:pt x="58" y="53"/>
                      </a:lnTo>
                      <a:lnTo>
                        <a:pt x="64" y="62"/>
                      </a:lnTo>
                      <a:lnTo>
                        <a:pt x="70" y="70"/>
                      </a:lnTo>
                      <a:lnTo>
                        <a:pt x="71" y="75"/>
                      </a:lnTo>
                      <a:lnTo>
                        <a:pt x="71" y="81"/>
                      </a:lnTo>
                      <a:lnTo>
                        <a:pt x="72" y="85"/>
                      </a:lnTo>
                      <a:lnTo>
                        <a:pt x="75" y="87"/>
                      </a:lnTo>
                      <a:lnTo>
                        <a:pt x="80" y="85"/>
                      </a:lnTo>
                      <a:lnTo>
                        <a:pt x="82" y="81"/>
                      </a:lnTo>
                      <a:lnTo>
                        <a:pt x="85" y="75"/>
                      </a:lnTo>
                      <a:lnTo>
                        <a:pt x="87" y="70"/>
                      </a:lnTo>
                      <a:lnTo>
                        <a:pt x="92" y="59"/>
                      </a:lnTo>
                      <a:lnTo>
                        <a:pt x="94" y="51"/>
                      </a:lnTo>
                      <a:lnTo>
                        <a:pt x="95" y="45"/>
                      </a:lnTo>
                      <a:lnTo>
                        <a:pt x="96" y="40"/>
                      </a:lnTo>
                      <a:lnTo>
                        <a:pt x="98" y="36"/>
                      </a:lnTo>
                      <a:lnTo>
                        <a:pt x="101" y="32"/>
                      </a:lnTo>
                      <a:lnTo>
                        <a:pt x="106" y="29"/>
                      </a:lnTo>
                      <a:lnTo>
                        <a:pt x="116" y="24"/>
                      </a:lnTo>
                      <a:lnTo>
                        <a:pt x="125" y="22"/>
                      </a:lnTo>
                      <a:lnTo>
                        <a:pt x="133" y="19"/>
                      </a:lnTo>
                      <a:lnTo>
                        <a:pt x="135" y="14"/>
                      </a:lnTo>
                      <a:lnTo>
                        <a:pt x="137" y="8"/>
                      </a:lnTo>
                      <a:lnTo>
                        <a:pt x="140" y="5"/>
                      </a:lnTo>
                      <a:lnTo>
                        <a:pt x="144" y="2"/>
                      </a:lnTo>
                      <a:lnTo>
                        <a:pt x="151" y="0"/>
                      </a:lnTo>
                      <a:lnTo>
                        <a:pt x="156" y="4"/>
                      </a:lnTo>
                      <a:lnTo>
                        <a:pt x="160" y="8"/>
                      </a:lnTo>
                      <a:lnTo>
                        <a:pt x="165" y="15"/>
                      </a:lnTo>
                      <a:lnTo>
                        <a:pt x="172" y="30"/>
                      </a:lnTo>
                      <a:lnTo>
                        <a:pt x="175" y="37"/>
                      </a:lnTo>
                      <a:lnTo>
                        <a:pt x="179" y="42"/>
                      </a:lnTo>
                      <a:lnTo>
                        <a:pt x="187" y="48"/>
                      </a:lnTo>
                      <a:lnTo>
                        <a:pt x="195" y="53"/>
                      </a:lnTo>
                      <a:lnTo>
                        <a:pt x="204" y="55"/>
                      </a:lnTo>
                      <a:lnTo>
                        <a:pt x="213" y="59"/>
                      </a:lnTo>
                      <a:lnTo>
                        <a:pt x="218" y="57"/>
                      </a:lnTo>
                      <a:lnTo>
                        <a:pt x="222" y="54"/>
                      </a:lnTo>
                      <a:lnTo>
                        <a:pt x="226" y="53"/>
                      </a:lnTo>
                      <a:lnTo>
                        <a:pt x="230" y="53"/>
                      </a:lnTo>
                      <a:lnTo>
                        <a:pt x="234" y="57"/>
                      </a:lnTo>
                      <a:lnTo>
                        <a:pt x="236" y="61"/>
                      </a:lnTo>
                      <a:lnTo>
                        <a:pt x="238" y="66"/>
                      </a:lnTo>
                      <a:lnTo>
                        <a:pt x="242" y="70"/>
                      </a:lnTo>
                      <a:lnTo>
                        <a:pt x="250" y="77"/>
                      </a:lnTo>
                      <a:lnTo>
                        <a:pt x="258" y="82"/>
                      </a:lnTo>
                      <a:lnTo>
                        <a:pt x="267" y="84"/>
                      </a:lnTo>
                      <a:lnTo>
                        <a:pt x="276" y="87"/>
                      </a:lnTo>
                      <a:lnTo>
                        <a:pt x="278" y="92"/>
                      </a:lnTo>
                      <a:lnTo>
                        <a:pt x="281" y="97"/>
                      </a:lnTo>
                      <a:lnTo>
                        <a:pt x="282" y="100"/>
                      </a:lnTo>
                      <a:lnTo>
                        <a:pt x="282" y="105"/>
                      </a:lnTo>
                      <a:lnTo>
                        <a:pt x="280" y="108"/>
                      </a:lnTo>
                      <a:lnTo>
                        <a:pt x="277" y="112"/>
                      </a:lnTo>
                      <a:lnTo>
                        <a:pt x="272" y="115"/>
                      </a:lnTo>
                      <a:lnTo>
                        <a:pt x="265" y="116"/>
                      </a:lnTo>
                      <a:lnTo>
                        <a:pt x="259" y="117"/>
                      </a:lnTo>
                      <a:lnTo>
                        <a:pt x="255" y="120"/>
                      </a:lnTo>
                      <a:lnTo>
                        <a:pt x="255" y="122"/>
                      </a:lnTo>
                      <a:lnTo>
                        <a:pt x="255" y="125"/>
                      </a:lnTo>
                      <a:lnTo>
                        <a:pt x="257" y="130"/>
                      </a:lnTo>
                      <a:lnTo>
                        <a:pt x="260" y="136"/>
                      </a:lnTo>
                      <a:lnTo>
                        <a:pt x="265" y="142"/>
                      </a:lnTo>
                      <a:lnTo>
                        <a:pt x="270" y="150"/>
                      </a:lnTo>
                      <a:lnTo>
                        <a:pt x="275" y="154"/>
                      </a:lnTo>
                      <a:lnTo>
                        <a:pt x="281" y="155"/>
                      </a:lnTo>
                      <a:lnTo>
                        <a:pt x="288" y="155"/>
                      </a:lnTo>
                      <a:lnTo>
                        <a:pt x="293" y="156"/>
                      </a:lnTo>
                      <a:lnTo>
                        <a:pt x="291" y="168"/>
                      </a:lnTo>
                      <a:lnTo>
                        <a:pt x="288" y="179"/>
                      </a:lnTo>
                      <a:lnTo>
                        <a:pt x="285" y="184"/>
                      </a:lnTo>
                      <a:lnTo>
                        <a:pt x="283" y="188"/>
                      </a:lnTo>
                      <a:lnTo>
                        <a:pt x="282" y="192"/>
                      </a:lnTo>
                      <a:lnTo>
                        <a:pt x="282" y="196"/>
                      </a:lnTo>
                      <a:lnTo>
                        <a:pt x="285" y="200"/>
                      </a:lnTo>
                      <a:lnTo>
                        <a:pt x="289" y="203"/>
                      </a:lnTo>
                      <a:lnTo>
                        <a:pt x="294" y="205"/>
                      </a:lnTo>
                      <a:lnTo>
                        <a:pt x="299" y="208"/>
                      </a:lnTo>
                      <a:lnTo>
                        <a:pt x="293" y="217"/>
                      </a:lnTo>
                      <a:lnTo>
                        <a:pt x="288" y="225"/>
                      </a:lnTo>
                      <a:lnTo>
                        <a:pt x="283" y="230"/>
                      </a:lnTo>
                      <a:lnTo>
                        <a:pt x="280" y="232"/>
                      </a:lnTo>
                      <a:lnTo>
                        <a:pt x="275" y="235"/>
                      </a:lnTo>
                      <a:lnTo>
                        <a:pt x="272" y="236"/>
                      </a:lnTo>
                      <a:lnTo>
                        <a:pt x="270" y="236"/>
                      </a:lnTo>
                      <a:lnTo>
                        <a:pt x="269" y="239"/>
                      </a:lnTo>
                      <a:lnTo>
                        <a:pt x="268" y="244"/>
                      </a:lnTo>
                      <a:lnTo>
                        <a:pt x="267" y="248"/>
                      </a:lnTo>
                      <a:lnTo>
                        <a:pt x="265" y="254"/>
                      </a:lnTo>
                      <a:lnTo>
                        <a:pt x="260" y="251"/>
                      </a:lnTo>
                      <a:lnTo>
                        <a:pt x="255" y="248"/>
                      </a:lnTo>
                      <a:lnTo>
                        <a:pt x="243" y="240"/>
                      </a:lnTo>
                      <a:lnTo>
                        <a:pt x="236" y="236"/>
                      </a:lnTo>
                      <a:lnTo>
                        <a:pt x="230" y="235"/>
                      </a:lnTo>
                      <a:lnTo>
                        <a:pt x="225" y="234"/>
                      </a:lnTo>
                      <a:lnTo>
                        <a:pt x="219" y="236"/>
                      </a:lnTo>
                      <a:lnTo>
                        <a:pt x="218" y="238"/>
                      </a:lnTo>
                      <a:lnTo>
                        <a:pt x="218" y="240"/>
                      </a:lnTo>
                      <a:lnTo>
                        <a:pt x="221" y="244"/>
                      </a:lnTo>
                      <a:lnTo>
                        <a:pt x="227" y="249"/>
                      </a:lnTo>
                      <a:lnTo>
                        <a:pt x="230" y="254"/>
                      </a:lnTo>
                      <a:lnTo>
                        <a:pt x="222" y="258"/>
                      </a:lnTo>
                      <a:lnTo>
                        <a:pt x="218" y="259"/>
                      </a:lnTo>
                      <a:lnTo>
                        <a:pt x="213" y="259"/>
                      </a:lnTo>
                      <a:lnTo>
                        <a:pt x="208" y="257"/>
                      </a:lnTo>
                      <a:lnTo>
                        <a:pt x="204" y="255"/>
                      </a:lnTo>
                      <a:lnTo>
                        <a:pt x="200" y="251"/>
                      </a:lnTo>
                      <a:lnTo>
                        <a:pt x="196" y="248"/>
                      </a:lnTo>
                      <a:lnTo>
                        <a:pt x="188" y="244"/>
                      </a:lnTo>
                      <a:lnTo>
                        <a:pt x="179" y="242"/>
                      </a:lnTo>
                      <a:lnTo>
                        <a:pt x="171" y="240"/>
                      </a:lnTo>
                      <a:lnTo>
                        <a:pt x="161" y="239"/>
                      </a:lnTo>
                      <a:lnTo>
                        <a:pt x="143" y="235"/>
                      </a:lnTo>
                      <a:lnTo>
                        <a:pt x="134" y="233"/>
                      </a:lnTo>
                      <a:lnTo>
                        <a:pt x="127" y="232"/>
                      </a:lnTo>
                      <a:lnTo>
                        <a:pt x="122" y="231"/>
                      </a:lnTo>
                      <a:lnTo>
                        <a:pt x="121" y="231"/>
                      </a:lnTo>
                      <a:lnTo>
                        <a:pt x="119" y="236"/>
                      </a:lnTo>
                      <a:lnTo>
                        <a:pt x="118" y="241"/>
                      </a:lnTo>
                      <a:lnTo>
                        <a:pt x="117" y="244"/>
                      </a:lnTo>
                      <a:lnTo>
                        <a:pt x="117" y="247"/>
                      </a:lnTo>
                      <a:lnTo>
                        <a:pt x="116" y="249"/>
                      </a:lnTo>
                      <a:lnTo>
                        <a:pt x="116" y="248"/>
                      </a:lnTo>
                      <a:lnTo>
                        <a:pt x="114" y="244"/>
                      </a:lnTo>
                      <a:lnTo>
                        <a:pt x="112" y="241"/>
                      </a:lnTo>
                      <a:lnTo>
                        <a:pt x="106" y="238"/>
                      </a:lnTo>
                      <a:lnTo>
                        <a:pt x="98" y="236"/>
                      </a:lnTo>
                      <a:lnTo>
                        <a:pt x="94" y="238"/>
                      </a:lnTo>
                      <a:lnTo>
                        <a:pt x="89" y="241"/>
                      </a:lnTo>
                      <a:lnTo>
                        <a:pt x="86" y="244"/>
                      </a:lnTo>
                      <a:lnTo>
                        <a:pt x="81" y="248"/>
                      </a:lnTo>
                      <a:lnTo>
                        <a:pt x="73" y="251"/>
                      </a:lnTo>
                      <a:lnTo>
                        <a:pt x="64" y="254"/>
                      </a:lnTo>
                      <a:lnTo>
                        <a:pt x="56" y="250"/>
                      </a:lnTo>
                      <a:lnTo>
                        <a:pt x="51" y="249"/>
                      </a:lnTo>
                      <a:lnTo>
                        <a:pt x="47" y="248"/>
                      </a:lnTo>
                      <a:lnTo>
                        <a:pt x="42" y="249"/>
                      </a:lnTo>
                      <a:lnTo>
                        <a:pt x="39" y="250"/>
                      </a:lnTo>
                      <a:lnTo>
                        <a:pt x="34" y="252"/>
                      </a:lnTo>
                      <a:lnTo>
                        <a:pt x="30" y="254"/>
                      </a:lnTo>
                      <a:lnTo>
                        <a:pt x="22" y="254"/>
                      </a:lnTo>
                      <a:lnTo>
                        <a:pt x="12" y="25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8554" name="Freeform 142"/>
                <p:cNvSpPr>
                  <a:spLocks/>
                </p:cNvSpPr>
                <p:nvPr/>
              </p:nvSpPr>
              <p:spPr bwMode="auto">
                <a:xfrm>
                  <a:off x="1796" y="2134"/>
                  <a:ext cx="299" cy="259"/>
                </a:xfrm>
                <a:custGeom>
                  <a:avLst/>
                  <a:gdLst>
                    <a:gd name="T0" fmla="*/ 18 w 299"/>
                    <a:gd name="T1" fmla="*/ 241 h 259"/>
                    <a:gd name="T2" fmla="*/ 16 w 299"/>
                    <a:gd name="T3" fmla="*/ 227 h 259"/>
                    <a:gd name="T4" fmla="*/ 7 w 299"/>
                    <a:gd name="T5" fmla="*/ 219 h 259"/>
                    <a:gd name="T6" fmla="*/ 14 w 299"/>
                    <a:gd name="T7" fmla="*/ 213 h 259"/>
                    <a:gd name="T8" fmla="*/ 27 w 299"/>
                    <a:gd name="T9" fmla="*/ 200 h 259"/>
                    <a:gd name="T10" fmla="*/ 30 w 299"/>
                    <a:gd name="T11" fmla="*/ 183 h 259"/>
                    <a:gd name="T12" fmla="*/ 20 w 299"/>
                    <a:gd name="T13" fmla="*/ 171 h 259"/>
                    <a:gd name="T14" fmla="*/ 7 w 299"/>
                    <a:gd name="T15" fmla="*/ 168 h 259"/>
                    <a:gd name="T16" fmla="*/ 0 w 299"/>
                    <a:gd name="T17" fmla="*/ 146 h 259"/>
                    <a:gd name="T18" fmla="*/ 7 w 299"/>
                    <a:gd name="T19" fmla="*/ 133 h 259"/>
                    <a:gd name="T20" fmla="*/ 24 w 299"/>
                    <a:gd name="T21" fmla="*/ 129 h 259"/>
                    <a:gd name="T22" fmla="*/ 34 w 299"/>
                    <a:gd name="T23" fmla="*/ 93 h 259"/>
                    <a:gd name="T24" fmla="*/ 41 w 299"/>
                    <a:gd name="T25" fmla="*/ 59 h 259"/>
                    <a:gd name="T26" fmla="*/ 54 w 299"/>
                    <a:gd name="T27" fmla="*/ 54 h 259"/>
                    <a:gd name="T28" fmla="*/ 70 w 299"/>
                    <a:gd name="T29" fmla="*/ 70 h 259"/>
                    <a:gd name="T30" fmla="*/ 72 w 299"/>
                    <a:gd name="T31" fmla="*/ 85 h 259"/>
                    <a:gd name="T32" fmla="*/ 82 w 299"/>
                    <a:gd name="T33" fmla="*/ 81 h 259"/>
                    <a:gd name="T34" fmla="*/ 92 w 299"/>
                    <a:gd name="T35" fmla="*/ 59 h 259"/>
                    <a:gd name="T36" fmla="*/ 96 w 299"/>
                    <a:gd name="T37" fmla="*/ 40 h 259"/>
                    <a:gd name="T38" fmla="*/ 106 w 299"/>
                    <a:gd name="T39" fmla="*/ 29 h 259"/>
                    <a:gd name="T40" fmla="*/ 133 w 299"/>
                    <a:gd name="T41" fmla="*/ 19 h 259"/>
                    <a:gd name="T42" fmla="*/ 140 w 299"/>
                    <a:gd name="T43" fmla="*/ 5 h 259"/>
                    <a:gd name="T44" fmla="*/ 156 w 299"/>
                    <a:gd name="T45" fmla="*/ 4 h 259"/>
                    <a:gd name="T46" fmla="*/ 172 w 299"/>
                    <a:gd name="T47" fmla="*/ 30 h 259"/>
                    <a:gd name="T48" fmla="*/ 187 w 299"/>
                    <a:gd name="T49" fmla="*/ 48 h 259"/>
                    <a:gd name="T50" fmla="*/ 213 w 299"/>
                    <a:gd name="T51" fmla="*/ 59 h 259"/>
                    <a:gd name="T52" fmla="*/ 226 w 299"/>
                    <a:gd name="T53" fmla="*/ 53 h 259"/>
                    <a:gd name="T54" fmla="*/ 236 w 299"/>
                    <a:gd name="T55" fmla="*/ 61 h 259"/>
                    <a:gd name="T56" fmla="*/ 250 w 299"/>
                    <a:gd name="T57" fmla="*/ 77 h 259"/>
                    <a:gd name="T58" fmla="*/ 276 w 299"/>
                    <a:gd name="T59" fmla="*/ 87 h 259"/>
                    <a:gd name="T60" fmla="*/ 282 w 299"/>
                    <a:gd name="T61" fmla="*/ 100 h 259"/>
                    <a:gd name="T62" fmla="*/ 277 w 299"/>
                    <a:gd name="T63" fmla="*/ 112 h 259"/>
                    <a:gd name="T64" fmla="*/ 259 w 299"/>
                    <a:gd name="T65" fmla="*/ 117 h 259"/>
                    <a:gd name="T66" fmla="*/ 255 w 299"/>
                    <a:gd name="T67" fmla="*/ 125 h 259"/>
                    <a:gd name="T68" fmla="*/ 265 w 299"/>
                    <a:gd name="T69" fmla="*/ 142 h 259"/>
                    <a:gd name="T70" fmla="*/ 281 w 299"/>
                    <a:gd name="T71" fmla="*/ 155 h 259"/>
                    <a:gd name="T72" fmla="*/ 291 w 299"/>
                    <a:gd name="T73" fmla="*/ 168 h 259"/>
                    <a:gd name="T74" fmla="*/ 283 w 299"/>
                    <a:gd name="T75" fmla="*/ 188 h 259"/>
                    <a:gd name="T76" fmla="*/ 285 w 299"/>
                    <a:gd name="T77" fmla="*/ 200 h 259"/>
                    <a:gd name="T78" fmla="*/ 299 w 299"/>
                    <a:gd name="T79" fmla="*/ 208 h 259"/>
                    <a:gd name="T80" fmla="*/ 283 w 299"/>
                    <a:gd name="T81" fmla="*/ 230 h 259"/>
                    <a:gd name="T82" fmla="*/ 272 w 299"/>
                    <a:gd name="T83" fmla="*/ 236 h 259"/>
                    <a:gd name="T84" fmla="*/ 269 w 299"/>
                    <a:gd name="T85" fmla="*/ 239 h 259"/>
                    <a:gd name="T86" fmla="*/ 265 w 299"/>
                    <a:gd name="T87" fmla="*/ 254 h 259"/>
                    <a:gd name="T88" fmla="*/ 243 w 299"/>
                    <a:gd name="T89" fmla="*/ 240 h 259"/>
                    <a:gd name="T90" fmla="*/ 225 w 299"/>
                    <a:gd name="T91" fmla="*/ 234 h 259"/>
                    <a:gd name="T92" fmla="*/ 218 w 299"/>
                    <a:gd name="T93" fmla="*/ 240 h 259"/>
                    <a:gd name="T94" fmla="*/ 230 w 299"/>
                    <a:gd name="T95" fmla="*/ 254 h 259"/>
                    <a:gd name="T96" fmla="*/ 213 w 299"/>
                    <a:gd name="T97" fmla="*/ 259 h 259"/>
                    <a:gd name="T98" fmla="*/ 200 w 299"/>
                    <a:gd name="T99" fmla="*/ 251 h 259"/>
                    <a:gd name="T100" fmla="*/ 179 w 299"/>
                    <a:gd name="T101" fmla="*/ 242 h 259"/>
                    <a:gd name="T102" fmla="*/ 143 w 299"/>
                    <a:gd name="T103" fmla="*/ 235 h 259"/>
                    <a:gd name="T104" fmla="*/ 122 w 299"/>
                    <a:gd name="T105" fmla="*/ 231 h 259"/>
                    <a:gd name="T106" fmla="*/ 118 w 299"/>
                    <a:gd name="T107" fmla="*/ 241 h 259"/>
                    <a:gd name="T108" fmla="*/ 116 w 299"/>
                    <a:gd name="T109" fmla="*/ 249 h 259"/>
                    <a:gd name="T110" fmla="*/ 112 w 299"/>
                    <a:gd name="T111" fmla="*/ 241 h 259"/>
                    <a:gd name="T112" fmla="*/ 94 w 299"/>
                    <a:gd name="T113" fmla="*/ 238 h 259"/>
                    <a:gd name="T114" fmla="*/ 81 w 299"/>
                    <a:gd name="T115" fmla="*/ 248 h 259"/>
                    <a:gd name="T116" fmla="*/ 56 w 299"/>
                    <a:gd name="T117" fmla="*/ 250 h 259"/>
                    <a:gd name="T118" fmla="*/ 42 w 299"/>
                    <a:gd name="T119" fmla="*/ 249 h 259"/>
                    <a:gd name="T120" fmla="*/ 30 w 299"/>
                    <a:gd name="T121" fmla="*/ 254 h 259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299"/>
                    <a:gd name="T184" fmla="*/ 0 h 259"/>
                    <a:gd name="T185" fmla="*/ 299 w 299"/>
                    <a:gd name="T186" fmla="*/ 259 h 259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299" h="259">
                      <a:moveTo>
                        <a:pt x="12" y="254"/>
                      </a:moveTo>
                      <a:lnTo>
                        <a:pt x="17" y="246"/>
                      </a:lnTo>
                      <a:lnTo>
                        <a:pt x="18" y="241"/>
                      </a:lnTo>
                      <a:lnTo>
                        <a:pt x="18" y="236"/>
                      </a:lnTo>
                      <a:lnTo>
                        <a:pt x="17" y="232"/>
                      </a:lnTo>
                      <a:lnTo>
                        <a:pt x="16" y="227"/>
                      </a:lnTo>
                      <a:lnTo>
                        <a:pt x="12" y="223"/>
                      </a:lnTo>
                      <a:lnTo>
                        <a:pt x="9" y="220"/>
                      </a:lnTo>
                      <a:lnTo>
                        <a:pt x="7" y="219"/>
                      </a:lnTo>
                      <a:lnTo>
                        <a:pt x="7" y="218"/>
                      </a:lnTo>
                      <a:lnTo>
                        <a:pt x="8" y="217"/>
                      </a:lnTo>
                      <a:lnTo>
                        <a:pt x="14" y="213"/>
                      </a:lnTo>
                      <a:lnTo>
                        <a:pt x="18" y="211"/>
                      </a:lnTo>
                      <a:lnTo>
                        <a:pt x="24" y="208"/>
                      </a:lnTo>
                      <a:lnTo>
                        <a:pt x="27" y="200"/>
                      </a:lnTo>
                      <a:lnTo>
                        <a:pt x="30" y="191"/>
                      </a:lnTo>
                      <a:lnTo>
                        <a:pt x="30" y="186"/>
                      </a:lnTo>
                      <a:lnTo>
                        <a:pt x="30" y="183"/>
                      </a:lnTo>
                      <a:lnTo>
                        <a:pt x="27" y="178"/>
                      </a:lnTo>
                      <a:lnTo>
                        <a:pt x="24" y="173"/>
                      </a:lnTo>
                      <a:lnTo>
                        <a:pt x="20" y="171"/>
                      </a:lnTo>
                      <a:lnTo>
                        <a:pt x="16" y="170"/>
                      </a:lnTo>
                      <a:lnTo>
                        <a:pt x="11" y="169"/>
                      </a:lnTo>
                      <a:lnTo>
                        <a:pt x="7" y="168"/>
                      </a:lnTo>
                      <a:lnTo>
                        <a:pt x="3" y="160"/>
                      </a:lnTo>
                      <a:lnTo>
                        <a:pt x="1" y="150"/>
                      </a:lnTo>
                      <a:lnTo>
                        <a:pt x="0" y="146"/>
                      </a:lnTo>
                      <a:lnTo>
                        <a:pt x="1" y="141"/>
                      </a:lnTo>
                      <a:lnTo>
                        <a:pt x="3" y="137"/>
                      </a:lnTo>
                      <a:lnTo>
                        <a:pt x="7" y="133"/>
                      </a:lnTo>
                      <a:lnTo>
                        <a:pt x="11" y="131"/>
                      </a:lnTo>
                      <a:lnTo>
                        <a:pt x="17" y="130"/>
                      </a:lnTo>
                      <a:lnTo>
                        <a:pt x="24" y="129"/>
                      </a:lnTo>
                      <a:lnTo>
                        <a:pt x="30" y="128"/>
                      </a:lnTo>
                      <a:lnTo>
                        <a:pt x="33" y="110"/>
                      </a:lnTo>
                      <a:lnTo>
                        <a:pt x="34" y="93"/>
                      </a:lnTo>
                      <a:lnTo>
                        <a:pt x="37" y="76"/>
                      </a:lnTo>
                      <a:lnTo>
                        <a:pt x="39" y="67"/>
                      </a:lnTo>
                      <a:lnTo>
                        <a:pt x="41" y="59"/>
                      </a:lnTo>
                      <a:lnTo>
                        <a:pt x="45" y="55"/>
                      </a:lnTo>
                      <a:lnTo>
                        <a:pt x="48" y="54"/>
                      </a:lnTo>
                      <a:lnTo>
                        <a:pt x="54" y="54"/>
                      </a:lnTo>
                      <a:lnTo>
                        <a:pt x="58" y="53"/>
                      </a:lnTo>
                      <a:lnTo>
                        <a:pt x="64" y="62"/>
                      </a:lnTo>
                      <a:lnTo>
                        <a:pt x="70" y="70"/>
                      </a:lnTo>
                      <a:lnTo>
                        <a:pt x="71" y="75"/>
                      </a:lnTo>
                      <a:lnTo>
                        <a:pt x="71" y="81"/>
                      </a:lnTo>
                      <a:lnTo>
                        <a:pt x="72" y="85"/>
                      </a:lnTo>
                      <a:lnTo>
                        <a:pt x="75" y="87"/>
                      </a:lnTo>
                      <a:lnTo>
                        <a:pt x="80" y="85"/>
                      </a:lnTo>
                      <a:lnTo>
                        <a:pt x="82" y="81"/>
                      </a:lnTo>
                      <a:lnTo>
                        <a:pt x="85" y="75"/>
                      </a:lnTo>
                      <a:lnTo>
                        <a:pt x="87" y="70"/>
                      </a:lnTo>
                      <a:lnTo>
                        <a:pt x="92" y="59"/>
                      </a:lnTo>
                      <a:lnTo>
                        <a:pt x="94" y="51"/>
                      </a:lnTo>
                      <a:lnTo>
                        <a:pt x="95" y="45"/>
                      </a:lnTo>
                      <a:lnTo>
                        <a:pt x="96" y="40"/>
                      </a:lnTo>
                      <a:lnTo>
                        <a:pt x="98" y="36"/>
                      </a:lnTo>
                      <a:lnTo>
                        <a:pt x="101" y="32"/>
                      </a:lnTo>
                      <a:lnTo>
                        <a:pt x="106" y="29"/>
                      </a:lnTo>
                      <a:lnTo>
                        <a:pt x="116" y="24"/>
                      </a:lnTo>
                      <a:lnTo>
                        <a:pt x="125" y="22"/>
                      </a:lnTo>
                      <a:lnTo>
                        <a:pt x="133" y="19"/>
                      </a:lnTo>
                      <a:lnTo>
                        <a:pt x="135" y="14"/>
                      </a:lnTo>
                      <a:lnTo>
                        <a:pt x="137" y="8"/>
                      </a:lnTo>
                      <a:lnTo>
                        <a:pt x="140" y="5"/>
                      </a:lnTo>
                      <a:lnTo>
                        <a:pt x="144" y="2"/>
                      </a:lnTo>
                      <a:lnTo>
                        <a:pt x="151" y="0"/>
                      </a:lnTo>
                      <a:lnTo>
                        <a:pt x="156" y="4"/>
                      </a:lnTo>
                      <a:lnTo>
                        <a:pt x="160" y="8"/>
                      </a:lnTo>
                      <a:lnTo>
                        <a:pt x="165" y="15"/>
                      </a:lnTo>
                      <a:lnTo>
                        <a:pt x="172" y="30"/>
                      </a:lnTo>
                      <a:lnTo>
                        <a:pt x="175" y="37"/>
                      </a:lnTo>
                      <a:lnTo>
                        <a:pt x="179" y="42"/>
                      </a:lnTo>
                      <a:lnTo>
                        <a:pt x="187" y="48"/>
                      </a:lnTo>
                      <a:lnTo>
                        <a:pt x="195" y="53"/>
                      </a:lnTo>
                      <a:lnTo>
                        <a:pt x="204" y="55"/>
                      </a:lnTo>
                      <a:lnTo>
                        <a:pt x="213" y="59"/>
                      </a:lnTo>
                      <a:lnTo>
                        <a:pt x="218" y="57"/>
                      </a:lnTo>
                      <a:lnTo>
                        <a:pt x="222" y="54"/>
                      </a:lnTo>
                      <a:lnTo>
                        <a:pt x="226" y="53"/>
                      </a:lnTo>
                      <a:lnTo>
                        <a:pt x="230" y="53"/>
                      </a:lnTo>
                      <a:lnTo>
                        <a:pt x="234" y="57"/>
                      </a:lnTo>
                      <a:lnTo>
                        <a:pt x="236" y="61"/>
                      </a:lnTo>
                      <a:lnTo>
                        <a:pt x="238" y="66"/>
                      </a:lnTo>
                      <a:lnTo>
                        <a:pt x="242" y="70"/>
                      </a:lnTo>
                      <a:lnTo>
                        <a:pt x="250" y="77"/>
                      </a:lnTo>
                      <a:lnTo>
                        <a:pt x="258" y="82"/>
                      </a:lnTo>
                      <a:lnTo>
                        <a:pt x="267" y="84"/>
                      </a:lnTo>
                      <a:lnTo>
                        <a:pt x="276" y="87"/>
                      </a:lnTo>
                      <a:lnTo>
                        <a:pt x="278" y="92"/>
                      </a:lnTo>
                      <a:lnTo>
                        <a:pt x="281" y="97"/>
                      </a:lnTo>
                      <a:lnTo>
                        <a:pt x="282" y="100"/>
                      </a:lnTo>
                      <a:lnTo>
                        <a:pt x="282" y="105"/>
                      </a:lnTo>
                      <a:lnTo>
                        <a:pt x="280" y="108"/>
                      </a:lnTo>
                      <a:lnTo>
                        <a:pt x="277" y="112"/>
                      </a:lnTo>
                      <a:lnTo>
                        <a:pt x="272" y="115"/>
                      </a:lnTo>
                      <a:lnTo>
                        <a:pt x="265" y="116"/>
                      </a:lnTo>
                      <a:lnTo>
                        <a:pt x="259" y="117"/>
                      </a:lnTo>
                      <a:lnTo>
                        <a:pt x="255" y="120"/>
                      </a:lnTo>
                      <a:lnTo>
                        <a:pt x="255" y="122"/>
                      </a:lnTo>
                      <a:lnTo>
                        <a:pt x="255" y="125"/>
                      </a:lnTo>
                      <a:lnTo>
                        <a:pt x="257" y="130"/>
                      </a:lnTo>
                      <a:lnTo>
                        <a:pt x="260" y="136"/>
                      </a:lnTo>
                      <a:lnTo>
                        <a:pt x="265" y="142"/>
                      </a:lnTo>
                      <a:lnTo>
                        <a:pt x="270" y="150"/>
                      </a:lnTo>
                      <a:lnTo>
                        <a:pt x="275" y="154"/>
                      </a:lnTo>
                      <a:lnTo>
                        <a:pt x="281" y="155"/>
                      </a:lnTo>
                      <a:lnTo>
                        <a:pt x="288" y="155"/>
                      </a:lnTo>
                      <a:lnTo>
                        <a:pt x="293" y="156"/>
                      </a:lnTo>
                      <a:lnTo>
                        <a:pt x="291" y="168"/>
                      </a:lnTo>
                      <a:lnTo>
                        <a:pt x="288" y="179"/>
                      </a:lnTo>
                      <a:lnTo>
                        <a:pt x="285" y="184"/>
                      </a:lnTo>
                      <a:lnTo>
                        <a:pt x="283" y="188"/>
                      </a:lnTo>
                      <a:lnTo>
                        <a:pt x="282" y="192"/>
                      </a:lnTo>
                      <a:lnTo>
                        <a:pt x="282" y="196"/>
                      </a:lnTo>
                      <a:lnTo>
                        <a:pt x="285" y="200"/>
                      </a:lnTo>
                      <a:lnTo>
                        <a:pt x="289" y="203"/>
                      </a:lnTo>
                      <a:lnTo>
                        <a:pt x="294" y="205"/>
                      </a:lnTo>
                      <a:lnTo>
                        <a:pt x="299" y="208"/>
                      </a:lnTo>
                      <a:lnTo>
                        <a:pt x="293" y="217"/>
                      </a:lnTo>
                      <a:lnTo>
                        <a:pt x="288" y="225"/>
                      </a:lnTo>
                      <a:lnTo>
                        <a:pt x="283" y="230"/>
                      </a:lnTo>
                      <a:lnTo>
                        <a:pt x="280" y="232"/>
                      </a:lnTo>
                      <a:lnTo>
                        <a:pt x="275" y="235"/>
                      </a:lnTo>
                      <a:lnTo>
                        <a:pt x="272" y="236"/>
                      </a:lnTo>
                      <a:lnTo>
                        <a:pt x="270" y="236"/>
                      </a:lnTo>
                      <a:lnTo>
                        <a:pt x="269" y="239"/>
                      </a:lnTo>
                      <a:lnTo>
                        <a:pt x="268" y="244"/>
                      </a:lnTo>
                      <a:lnTo>
                        <a:pt x="267" y="248"/>
                      </a:lnTo>
                      <a:lnTo>
                        <a:pt x="265" y="254"/>
                      </a:lnTo>
                      <a:lnTo>
                        <a:pt x="260" y="251"/>
                      </a:lnTo>
                      <a:lnTo>
                        <a:pt x="255" y="248"/>
                      </a:lnTo>
                      <a:lnTo>
                        <a:pt x="243" y="240"/>
                      </a:lnTo>
                      <a:lnTo>
                        <a:pt x="236" y="236"/>
                      </a:lnTo>
                      <a:lnTo>
                        <a:pt x="230" y="235"/>
                      </a:lnTo>
                      <a:lnTo>
                        <a:pt x="225" y="234"/>
                      </a:lnTo>
                      <a:lnTo>
                        <a:pt x="219" y="236"/>
                      </a:lnTo>
                      <a:lnTo>
                        <a:pt x="218" y="238"/>
                      </a:lnTo>
                      <a:lnTo>
                        <a:pt x="218" y="240"/>
                      </a:lnTo>
                      <a:lnTo>
                        <a:pt x="221" y="244"/>
                      </a:lnTo>
                      <a:lnTo>
                        <a:pt x="227" y="249"/>
                      </a:lnTo>
                      <a:lnTo>
                        <a:pt x="230" y="254"/>
                      </a:lnTo>
                      <a:lnTo>
                        <a:pt x="222" y="258"/>
                      </a:lnTo>
                      <a:lnTo>
                        <a:pt x="218" y="259"/>
                      </a:lnTo>
                      <a:lnTo>
                        <a:pt x="213" y="259"/>
                      </a:lnTo>
                      <a:lnTo>
                        <a:pt x="208" y="257"/>
                      </a:lnTo>
                      <a:lnTo>
                        <a:pt x="204" y="255"/>
                      </a:lnTo>
                      <a:lnTo>
                        <a:pt x="200" y="251"/>
                      </a:lnTo>
                      <a:lnTo>
                        <a:pt x="196" y="248"/>
                      </a:lnTo>
                      <a:lnTo>
                        <a:pt x="188" y="244"/>
                      </a:lnTo>
                      <a:lnTo>
                        <a:pt x="179" y="242"/>
                      </a:lnTo>
                      <a:lnTo>
                        <a:pt x="171" y="240"/>
                      </a:lnTo>
                      <a:lnTo>
                        <a:pt x="161" y="239"/>
                      </a:lnTo>
                      <a:lnTo>
                        <a:pt x="143" y="235"/>
                      </a:lnTo>
                      <a:lnTo>
                        <a:pt x="134" y="233"/>
                      </a:lnTo>
                      <a:lnTo>
                        <a:pt x="127" y="232"/>
                      </a:lnTo>
                      <a:lnTo>
                        <a:pt x="122" y="231"/>
                      </a:lnTo>
                      <a:lnTo>
                        <a:pt x="121" y="231"/>
                      </a:lnTo>
                      <a:lnTo>
                        <a:pt x="119" y="236"/>
                      </a:lnTo>
                      <a:lnTo>
                        <a:pt x="118" y="241"/>
                      </a:lnTo>
                      <a:lnTo>
                        <a:pt x="117" y="244"/>
                      </a:lnTo>
                      <a:lnTo>
                        <a:pt x="117" y="247"/>
                      </a:lnTo>
                      <a:lnTo>
                        <a:pt x="116" y="249"/>
                      </a:lnTo>
                      <a:lnTo>
                        <a:pt x="116" y="248"/>
                      </a:lnTo>
                      <a:lnTo>
                        <a:pt x="114" y="244"/>
                      </a:lnTo>
                      <a:lnTo>
                        <a:pt x="112" y="241"/>
                      </a:lnTo>
                      <a:lnTo>
                        <a:pt x="106" y="238"/>
                      </a:lnTo>
                      <a:lnTo>
                        <a:pt x="98" y="236"/>
                      </a:lnTo>
                      <a:lnTo>
                        <a:pt x="94" y="238"/>
                      </a:lnTo>
                      <a:lnTo>
                        <a:pt x="89" y="241"/>
                      </a:lnTo>
                      <a:lnTo>
                        <a:pt x="86" y="244"/>
                      </a:lnTo>
                      <a:lnTo>
                        <a:pt x="81" y="248"/>
                      </a:lnTo>
                      <a:lnTo>
                        <a:pt x="73" y="251"/>
                      </a:lnTo>
                      <a:lnTo>
                        <a:pt x="64" y="254"/>
                      </a:lnTo>
                      <a:lnTo>
                        <a:pt x="56" y="250"/>
                      </a:lnTo>
                      <a:lnTo>
                        <a:pt x="51" y="249"/>
                      </a:lnTo>
                      <a:lnTo>
                        <a:pt x="47" y="248"/>
                      </a:lnTo>
                      <a:lnTo>
                        <a:pt x="42" y="249"/>
                      </a:lnTo>
                      <a:lnTo>
                        <a:pt x="39" y="250"/>
                      </a:lnTo>
                      <a:lnTo>
                        <a:pt x="34" y="252"/>
                      </a:lnTo>
                      <a:lnTo>
                        <a:pt x="30" y="254"/>
                      </a:lnTo>
                      <a:lnTo>
                        <a:pt x="22" y="254"/>
                      </a:lnTo>
                      <a:lnTo>
                        <a:pt x="12" y="25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793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18470" name="Group 143"/>
              <p:cNvGrpSpPr>
                <a:grpSpLocks/>
              </p:cNvGrpSpPr>
              <p:nvPr/>
            </p:nvGrpSpPr>
            <p:grpSpPr bwMode="auto">
              <a:xfrm>
                <a:off x="2068" y="3920"/>
                <a:ext cx="258" cy="219"/>
                <a:chOff x="2597" y="2136"/>
                <a:chExt cx="299" cy="258"/>
              </a:xfrm>
            </p:grpSpPr>
            <p:sp>
              <p:nvSpPr>
                <p:cNvPr id="18551" name="Freeform 144"/>
                <p:cNvSpPr>
                  <a:spLocks/>
                </p:cNvSpPr>
                <p:nvPr/>
              </p:nvSpPr>
              <p:spPr bwMode="auto">
                <a:xfrm>
                  <a:off x="2597" y="2136"/>
                  <a:ext cx="299" cy="258"/>
                </a:xfrm>
                <a:custGeom>
                  <a:avLst/>
                  <a:gdLst>
                    <a:gd name="T0" fmla="*/ 18 w 299"/>
                    <a:gd name="T1" fmla="*/ 240 h 258"/>
                    <a:gd name="T2" fmla="*/ 16 w 299"/>
                    <a:gd name="T3" fmla="*/ 226 h 258"/>
                    <a:gd name="T4" fmla="*/ 7 w 299"/>
                    <a:gd name="T5" fmla="*/ 218 h 258"/>
                    <a:gd name="T6" fmla="*/ 14 w 299"/>
                    <a:gd name="T7" fmla="*/ 214 h 258"/>
                    <a:gd name="T8" fmla="*/ 28 w 299"/>
                    <a:gd name="T9" fmla="*/ 199 h 258"/>
                    <a:gd name="T10" fmla="*/ 30 w 299"/>
                    <a:gd name="T11" fmla="*/ 182 h 258"/>
                    <a:gd name="T12" fmla="*/ 21 w 299"/>
                    <a:gd name="T13" fmla="*/ 170 h 258"/>
                    <a:gd name="T14" fmla="*/ 4 w 299"/>
                    <a:gd name="T15" fmla="*/ 159 h 258"/>
                    <a:gd name="T16" fmla="*/ 1 w 299"/>
                    <a:gd name="T17" fmla="*/ 140 h 258"/>
                    <a:gd name="T18" fmla="*/ 12 w 299"/>
                    <a:gd name="T19" fmla="*/ 130 h 258"/>
                    <a:gd name="T20" fmla="*/ 30 w 299"/>
                    <a:gd name="T21" fmla="*/ 127 h 258"/>
                    <a:gd name="T22" fmla="*/ 37 w 299"/>
                    <a:gd name="T23" fmla="*/ 75 h 258"/>
                    <a:gd name="T24" fmla="*/ 45 w 299"/>
                    <a:gd name="T25" fmla="*/ 55 h 258"/>
                    <a:gd name="T26" fmla="*/ 59 w 299"/>
                    <a:gd name="T27" fmla="*/ 52 h 258"/>
                    <a:gd name="T28" fmla="*/ 71 w 299"/>
                    <a:gd name="T29" fmla="*/ 74 h 258"/>
                    <a:gd name="T30" fmla="*/ 76 w 299"/>
                    <a:gd name="T31" fmla="*/ 87 h 258"/>
                    <a:gd name="T32" fmla="*/ 85 w 299"/>
                    <a:gd name="T33" fmla="*/ 75 h 258"/>
                    <a:gd name="T34" fmla="*/ 94 w 299"/>
                    <a:gd name="T35" fmla="*/ 50 h 258"/>
                    <a:gd name="T36" fmla="*/ 99 w 299"/>
                    <a:gd name="T37" fmla="*/ 36 h 258"/>
                    <a:gd name="T38" fmla="*/ 116 w 299"/>
                    <a:gd name="T39" fmla="*/ 24 h 258"/>
                    <a:gd name="T40" fmla="*/ 138 w 299"/>
                    <a:gd name="T41" fmla="*/ 9 h 258"/>
                    <a:gd name="T42" fmla="*/ 151 w 299"/>
                    <a:gd name="T43" fmla="*/ 0 h 258"/>
                    <a:gd name="T44" fmla="*/ 165 w 299"/>
                    <a:gd name="T45" fmla="*/ 14 h 258"/>
                    <a:gd name="T46" fmla="*/ 179 w 299"/>
                    <a:gd name="T47" fmla="*/ 41 h 258"/>
                    <a:gd name="T48" fmla="*/ 204 w 299"/>
                    <a:gd name="T49" fmla="*/ 55 h 258"/>
                    <a:gd name="T50" fmla="*/ 223 w 299"/>
                    <a:gd name="T51" fmla="*/ 53 h 258"/>
                    <a:gd name="T52" fmla="*/ 234 w 299"/>
                    <a:gd name="T53" fmla="*/ 56 h 258"/>
                    <a:gd name="T54" fmla="*/ 242 w 299"/>
                    <a:gd name="T55" fmla="*/ 69 h 258"/>
                    <a:gd name="T56" fmla="*/ 267 w 299"/>
                    <a:gd name="T57" fmla="*/ 83 h 258"/>
                    <a:gd name="T58" fmla="*/ 281 w 299"/>
                    <a:gd name="T59" fmla="*/ 96 h 258"/>
                    <a:gd name="T60" fmla="*/ 280 w 299"/>
                    <a:gd name="T61" fmla="*/ 107 h 258"/>
                    <a:gd name="T62" fmla="*/ 265 w 299"/>
                    <a:gd name="T63" fmla="*/ 115 h 258"/>
                    <a:gd name="T64" fmla="*/ 256 w 299"/>
                    <a:gd name="T65" fmla="*/ 121 h 258"/>
                    <a:gd name="T66" fmla="*/ 260 w 299"/>
                    <a:gd name="T67" fmla="*/ 135 h 258"/>
                    <a:gd name="T68" fmla="*/ 275 w 299"/>
                    <a:gd name="T69" fmla="*/ 153 h 258"/>
                    <a:gd name="T70" fmla="*/ 294 w 299"/>
                    <a:gd name="T71" fmla="*/ 155 h 258"/>
                    <a:gd name="T72" fmla="*/ 286 w 299"/>
                    <a:gd name="T73" fmla="*/ 183 h 258"/>
                    <a:gd name="T74" fmla="*/ 282 w 299"/>
                    <a:gd name="T75" fmla="*/ 195 h 258"/>
                    <a:gd name="T76" fmla="*/ 295 w 299"/>
                    <a:gd name="T77" fmla="*/ 205 h 258"/>
                    <a:gd name="T78" fmla="*/ 288 w 299"/>
                    <a:gd name="T79" fmla="*/ 224 h 258"/>
                    <a:gd name="T80" fmla="*/ 275 w 299"/>
                    <a:gd name="T81" fmla="*/ 236 h 258"/>
                    <a:gd name="T82" fmla="*/ 271 w 299"/>
                    <a:gd name="T83" fmla="*/ 236 h 258"/>
                    <a:gd name="T84" fmla="*/ 268 w 299"/>
                    <a:gd name="T85" fmla="*/ 244 h 258"/>
                    <a:gd name="T86" fmla="*/ 260 w 299"/>
                    <a:gd name="T87" fmla="*/ 250 h 258"/>
                    <a:gd name="T88" fmla="*/ 236 w 299"/>
                    <a:gd name="T89" fmla="*/ 236 h 258"/>
                    <a:gd name="T90" fmla="*/ 219 w 299"/>
                    <a:gd name="T91" fmla="*/ 236 h 258"/>
                    <a:gd name="T92" fmla="*/ 221 w 299"/>
                    <a:gd name="T93" fmla="*/ 244 h 258"/>
                    <a:gd name="T94" fmla="*/ 223 w 299"/>
                    <a:gd name="T95" fmla="*/ 257 h 258"/>
                    <a:gd name="T96" fmla="*/ 209 w 299"/>
                    <a:gd name="T97" fmla="*/ 256 h 258"/>
                    <a:gd name="T98" fmla="*/ 196 w 299"/>
                    <a:gd name="T99" fmla="*/ 247 h 258"/>
                    <a:gd name="T100" fmla="*/ 171 w 299"/>
                    <a:gd name="T101" fmla="*/ 240 h 258"/>
                    <a:gd name="T102" fmla="*/ 134 w 299"/>
                    <a:gd name="T103" fmla="*/ 232 h 258"/>
                    <a:gd name="T104" fmla="*/ 122 w 299"/>
                    <a:gd name="T105" fmla="*/ 230 h 258"/>
                    <a:gd name="T106" fmla="*/ 117 w 299"/>
                    <a:gd name="T107" fmla="*/ 244 h 258"/>
                    <a:gd name="T108" fmla="*/ 116 w 299"/>
                    <a:gd name="T109" fmla="*/ 247 h 258"/>
                    <a:gd name="T110" fmla="*/ 107 w 299"/>
                    <a:gd name="T111" fmla="*/ 237 h 258"/>
                    <a:gd name="T112" fmla="*/ 90 w 299"/>
                    <a:gd name="T113" fmla="*/ 240 h 258"/>
                    <a:gd name="T114" fmla="*/ 73 w 299"/>
                    <a:gd name="T115" fmla="*/ 250 h 258"/>
                    <a:gd name="T116" fmla="*/ 56 w 299"/>
                    <a:gd name="T117" fmla="*/ 249 h 258"/>
                    <a:gd name="T118" fmla="*/ 43 w 299"/>
                    <a:gd name="T119" fmla="*/ 248 h 258"/>
                    <a:gd name="T120" fmla="*/ 30 w 299"/>
                    <a:gd name="T121" fmla="*/ 253 h 258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299"/>
                    <a:gd name="T184" fmla="*/ 0 h 258"/>
                    <a:gd name="T185" fmla="*/ 299 w 299"/>
                    <a:gd name="T186" fmla="*/ 258 h 258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299" h="258">
                      <a:moveTo>
                        <a:pt x="13" y="253"/>
                      </a:moveTo>
                      <a:lnTo>
                        <a:pt x="17" y="245"/>
                      </a:lnTo>
                      <a:lnTo>
                        <a:pt x="18" y="240"/>
                      </a:lnTo>
                      <a:lnTo>
                        <a:pt x="18" y="236"/>
                      </a:lnTo>
                      <a:lnTo>
                        <a:pt x="17" y="231"/>
                      </a:lnTo>
                      <a:lnTo>
                        <a:pt x="16" y="226"/>
                      </a:lnTo>
                      <a:lnTo>
                        <a:pt x="13" y="222"/>
                      </a:lnTo>
                      <a:lnTo>
                        <a:pt x="9" y="220"/>
                      </a:lnTo>
                      <a:lnTo>
                        <a:pt x="7" y="218"/>
                      </a:lnTo>
                      <a:lnTo>
                        <a:pt x="8" y="217"/>
                      </a:lnTo>
                      <a:lnTo>
                        <a:pt x="14" y="214"/>
                      </a:lnTo>
                      <a:lnTo>
                        <a:pt x="18" y="210"/>
                      </a:lnTo>
                      <a:lnTo>
                        <a:pt x="24" y="207"/>
                      </a:lnTo>
                      <a:lnTo>
                        <a:pt x="28" y="199"/>
                      </a:lnTo>
                      <a:lnTo>
                        <a:pt x="30" y="190"/>
                      </a:lnTo>
                      <a:lnTo>
                        <a:pt x="30" y="185"/>
                      </a:lnTo>
                      <a:lnTo>
                        <a:pt x="30" y="182"/>
                      </a:lnTo>
                      <a:lnTo>
                        <a:pt x="28" y="177"/>
                      </a:lnTo>
                      <a:lnTo>
                        <a:pt x="24" y="173"/>
                      </a:lnTo>
                      <a:lnTo>
                        <a:pt x="21" y="170"/>
                      </a:lnTo>
                      <a:lnTo>
                        <a:pt x="16" y="169"/>
                      </a:lnTo>
                      <a:lnTo>
                        <a:pt x="7" y="167"/>
                      </a:lnTo>
                      <a:lnTo>
                        <a:pt x="4" y="159"/>
                      </a:lnTo>
                      <a:lnTo>
                        <a:pt x="1" y="150"/>
                      </a:lnTo>
                      <a:lnTo>
                        <a:pt x="0" y="145"/>
                      </a:lnTo>
                      <a:lnTo>
                        <a:pt x="1" y="140"/>
                      </a:lnTo>
                      <a:lnTo>
                        <a:pt x="4" y="137"/>
                      </a:lnTo>
                      <a:lnTo>
                        <a:pt x="7" y="132"/>
                      </a:lnTo>
                      <a:lnTo>
                        <a:pt x="12" y="130"/>
                      </a:lnTo>
                      <a:lnTo>
                        <a:pt x="17" y="129"/>
                      </a:lnTo>
                      <a:lnTo>
                        <a:pt x="24" y="128"/>
                      </a:lnTo>
                      <a:lnTo>
                        <a:pt x="30" y="127"/>
                      </a:lnTo>
                      <a:lnTo>
                        <a:pt x="33" y="110"/>
                      </a:lnTo>
                      <a:lnTo>
                        <a:pt x="35" y="92"/>
                      </a:lnTo>
                      <a:lnTo>
                        <a:pt x="37" y="75"/>
                      </a:lnTo>
                      <a:lnTo>
                        <a:pt x="39" y="66"/>
                      </a:lnTo>
                      <a:lnTo>
                        <a:pt x="41" y="58"/>
                      </a:lnTo>
                      <a:lnTo>
                        <a:pt x="45" y="55"/>
                      </a:lnTo>
                      <a:lnTo>
                        <a:pt x="48" y="53"/>
                      </a:lnTo>
                      <a:lnTo>
                        <a:pt x="54" y="53"/>
                      </a:lnTo>
                      <a:lnTo>
                        <a:pt x="59" y="52"/>
                      </a:lnTo>
                      <a:lnTo>
                        <a:pt x="64" y="61"/>
                      </a:lnTo>
                      <a:lnTo>
                        <a:pt x="70" y="69"/>
                      </a:lnTo>
                      <a:lnTo>
                        <a:pt x="71" y="74"/>
                      </a:lnTo>
                      <a:lnTo>
                        <a:pt x="71" y="80"/>
                      </a:lnTo>
                      <a:lnTo>
                        <a:pt x="72" y="84"/>
                      </a:lnTo>
                      <a:lnTo>
                        <a:pt x="76" y="87"/>
                      </a:lnTo>
                      <a:lnTo>
                        <a:pt x="80" y="85"/>
                      </a:lnTo>
                      <a:lnTo>
                        <a:pt x="83" y="81"/>
                      </a:lnTo>
                      <a:lnTo>
                        <a:pt x="85" y="75"/>
                      </a:lnTo>
                      <a:lnTo>
                        <a:pt x="87" y="69"/>
                      </a:lnTo>
                      <a:lnTo>
                        <a:pt x="92" y="59"/>
                      </a:lnTo>
                      <a:lnTo>
                        <a:pt x="94" y="50"/>
                      </a:lnTo>
                      <a:lnTo>
                        <a:pt x="95" y="44"/>
                      </a:lnTo>
                      <a:lnTo>
                        <a:pt x="96" y="40"/>
                      </a:lnTo>
                      <a:lnTo>
                        <a:pt x="99" y="36"/>
                      </a:lnTo>
                      <a:lnTo>
                        <a:pt x="101" y="33"/>
                      </a:lnTo>
                      <a:lnTo>
                        <a:pt x="107" y="28"/>
                      </a:lnTo>
                      <a:lnTo>
                        <a:pt x="116" y="24"/>
                      </a:lnTo>
                      <a:lnTo>
                        <a:pt x="125" y="21"/>
                      </a:lnTo>
                      <a:lnTo>
                        <a:pt x="133" y="18"/>
                      </a:lnTo>
                      <a:lnTo>
                        <a:pt x="138" y="9"/>
                      </a:lnTo>
                      <a:lnTo>
                        <a:pt x="140" y="4"/>
                      </a:lnTo>
                      <a:lnTo>
                        <a:pt x="145" y="1"/>
                      </a:lnTo>
                      <a:lnTo>
                        <a:pt x="151" y="0"/>
                      </a:lnTo>
                      <a:lnTo>
                        <a:pt x="156" y="3"/>
                      </a:lnTo>
                      <a:lnTo>
                        <a:pt x="161" y="8"/>
                      </a:lnTo>
                      <a:lnTo>
                        <a:pt x="165" y="14"/>
                      </a:lnTo>
                      <a:lnTo>
                        <a:pt x="172" y="29"/>
                      </a:lnTo>
                      <a:lnTo>
                        <a:pt x="176" y="36"/>
                      </a:lnTo>
                      <a:lnTo>
                        <a:pt x="179" y="41"/>
                      </a:lnTo>
                      <a:lnTo>
                        <a:pt x="187" y="48"/>
                      </a:lnTo>
                      <a:lnTo>
                        <a:pt x="195" y="52"/>
                      </a:lnTo>
                      <a:lnTo>
                        <a:pt x="204" y="55"/>
                      </a:lnTo>
                      <a:lnTo>
                        <a:pt x="213" y="58"/>
                      </a:lnTo>
                      <a:lnTo>
                        <a:pt x="218" y="57"/>
                      </a:lnTo>
                      <a:lnTo>
                        <a:pt x="223" y="53"/>
                      </a:lnTo>
                      <a:lnTo>
                        <a:pt x="226" y="52"/>
                      </a:lnTo>
                      <a:lnTo>
                        <a:pt x="231" y="52"/>
                      </a:lnTo>
                      <a:lnTo>
                        <a:pt x="234" y="56"/>
                      </a:lnTo>
                      <a:lnTo>
                        <a:pt x="236" y="60"/>
                      </a:lnTo>
                      <a:lnTo>
                        <a:pt x="239" y="65"/>
                      </a:lnTo>
                      <a:lnTo>
                        <a:pt x="242" y="69"/>
                      </a:lnTo>
                      <a:lnTo>
                        <a:pt x="250" y="76"/>
                      </a:lnTo>
                      <a:lnTo>
                        <a:pt x="258" y="81"/>
                      </a:lnTo>
                      <a:lnTo>
                        <a:pt x="267" y="83"/>
                      </a:lnTo>
                      <a:lnTo>
                        <a:pt x="276" y="87"/>
                      </a:lnTo>
                      <a:lnTo>
                        <a:pt x="279" y="91"/>
                      </a:lnTo>
                      <a:lnTo>
                        <a:pt x="281" y="96"/>
                      </a:lnTo>
                      <a:lnTo>
                        <a:pt x="282" y="99"/>
                      </a:lnTo>
                      <a:lnTo>
                        <a:pt x="282" y="104"/>
                      </a:lnTo>
                      <a:lnTo>
                        <a:pt x="280" y="107"/>
                      </a:lnTo>
                      <a:lnTo>
                        <a:pt x="278" y="111"/>
                      </a:lnTo>
                      <a:lnTo>
                        <a:pt x="272" y="114"/>
                      </a:lnTo>
                      <a:lnTo>
                        <a:pt x="265" y="115"/>
                      </a:lnTo>
                      <a:lnTo>
                        <a:pt x="259" y="116"/>
                      </a:lnTo>
                      <a:lnTo>
                        <a:pt x="256" y="120"/>
                      </a:lnTo>
                      <a:lnTo>
                        <a:pt x="256" y="121"/>
                      </a:lnTo>
                      <a:lnTo>
                        <a:pt x="256" y="124"/>
                      </a:lnTo>
                      <a:lnTo>
                        <a:pt x="257" y="129"/>
                      </a:lnTo>
                      <a:lnTo>
                        <a:pt x="260" y="135"/>
                      </a:lnTo>
                      <a:lnTo>
                        <a:pt x="265" y="142"/>
                      </a:lnTo>
                      <a:lnTo>
                        <a:pt x="271" y="150"/>
                      </a:lnTo>
                      <a:lnTo>
                        <a:pt x="275" y="153"/>
                      </a:lnTo>
                      <a:lnTo>
                        <a:pt x="281" y="154"/>
                      </a:lnTo>
                      <a:lnTo>
                        <a:pt x="288" y="155"/>
                      </a:lnTo>
                      <a:lnTo>
                        <a:pt x="294" y="155"/>
                      </a:lnTo>
                      <a:lnTo>
                        <a:pt x="291" y="167"/>
                      </a:lnTo>
                      <a:lnTo>
                        <a:pt x="288" y="178"/>
                      </a:lnTo>
                      <a:lnTo>
                        <a:pt x="286" y="183"/>
                      </a:lnTo>
                      <a:lnTo>
                        <a:pt x="283" y="187"/>
                      </a:lnTo>
                      <a:lnTo>
                        <a:pt x="282" y="191"/>
                      </a:lnTo>
                      <a:lnTo>
                        <a:pt x="282" y="195"/>
                      </a:lnTo>
                      <a:lnTo>
                        <a:pt x="286" y="200"/>
                      </a:lnTo>
                      <a:lnTo>
                        <a:pt x="289" y="202"/>
                      </a:lnTo>
                      <a:lnTo>
                        <a:pt x="295" y="205"/>
                      </a:lnTo>
                      <a:lnTo>
                        <a:pt x="299" y="207"/>
                      </a:lnTo>
                      <a:lnTo>
                        <a:pt x="294" y="216"/>
                      </a:lnTo>
                      <a:lnTo>
                        <a:pt x="288" y="224"/>
                      </a:lnTo>
                      <a:lnTo>
                        <a:pt x="283" y="229"/>
                      </a:lnTo>
                      <a:lnTo>
                        <a:pt x="280" y="232"/>
                      </a:lnTo>
                      <a:lnTo>
                        <a:pt x="275" y="236"/>
                      </a:lnTo>
                      <a:lnTo>
                        <a:pt x="272" y="236"/>
                      </a:lnTo>
                      <a:lnTo>
                        <a:pt x="271" y="236"/>
                      </a:lnTo>
                      <a:lnTo>
                        <a:pt x="270" y="238"/>
                      </a:lnTo>
                      <a:lnTo>
                        <a:pt x="270" y="240"/>
                      </a:lnTo>
                      <a:lnTo>
                        <a:pt x="268" y="244"/>
                      </a:lnTo>
                      <a:lnTo>
                        <a:pt x="267" y="247"/>
                      </a:lnTo>
                      <a:lnTo>
                        <a:pt x="265" y="253"/>
                      </a:lnTo>
                      <a:lnTo>
                        <a:pt x="260" y="250"/>
                      </a:lnTo>
                      <a:lnTo>
                        <a:pt x="256" y="247"/>
                      </a:lnTo>
                      <a:lnTo>
                        <a:pt x="243" y="239"/>
                      </a:lnTo>
                      <a:lnTo>
                        <a:pt x="236" y="236"/>
                      </a:lnTo>
                      <a:lnTo>
                        <a:pt x="231" y="234"/>
                      </a:lnTo>
                      <a:lnTo>
                        <a:pt x="225" y="233"/>
                      </a:lnTo>
                      <a:lnTo>
                        <a:pt x="219" y="236"/>
                      </a:lnTo>
                      <a:lnTo>
                        <a:pt x="218" y="238"/>
                      </a:lnTo>
                      <a:lnTo>
                        <a:pt x="218" y="239"/>
                      </a:lnTo>
                      <a:lnTo>
                        <a:pt x="221" y="244"/>
                      </a:lnTo>
                      <a:lnTo>
                        <a:pt x="227" y="248"/>
                      </a:lnTo>
                      <a:lnTo>
                        <a:pt x="231" y="253"/>
                      </a:lnTo>
                      <a:lnTo>
                        <a:pt x="223" y="257"/>
                      </a:lnTo>
                      <a:lnTo>
                        <a:pt x="218" y="258"/>
                      </a:lnTo>
                      <a:lnTo>
                        <a:pt x="213" y="258"/>
                      </a:lnTo>
                      <a:lnTo>
                        <a:pt x="209" y="256"/>
                      </a:lnTo>
                      <a:lnTo>
                        <a:pt x="204" y="254"/>
                      </a:lnTo>
                      <a:lnTo>
                        <a:pt x="201" y="250"/>
                      </a:lnTo>
                      <a:lnTo>
                        <a:pt x="196" y="247"/>
                      </a:lnTo>
                      <a:lnTo>
                        <a:pt x="188" y="245"/>
                      </a:lnTo>
                      <a:lnTo>
                        <a:pt x="179" y="241"/>
                      </a:lnTo>
                      <a:lnTo>
                        <a:pt x="171" y="240"/>
                      </a:lnTo>
                      <a:lnTo>
                        <a:pt x="162" y="238"/>
                      </a:lnTo>
                      <a:lnTo>
                        <a:pt x="143" y="234"/>
                      </a:lnTo>
                      <a:lnTo>
                        <a:pt x="134" y="232"/>
                      </a:lnTo>
                      <a:lnTo>
                        <a:pt x="127" y="231"/>
                      </a:lnTo>
                      <a:lnTo>
                        <a:pt x="123" y="230"/>
                      </a:lnTo>
                      <a:lnTo>
                        <a:pt x="122" y="230"/>
                      </a:lnTo>
                      <a:lnTo>
                        <a:pt x="119" y="236"/>
                      </a:lnTo>
                      <a:lnTo>
                        <a:pt x="118" y="240"/>
                      </a:lnTo>
                      <a:lnTo>
                        <a:pt x="117" y="244"/>
                      </a:lnTo>
                      <a:lnTo>
                        <a:pt x="117" y="246"/>
                      </a:lnTo>
                      <a:lnTo>
                        <a:pt x="116" y="248"/>
                      </a:lnTo>
                      <a:lnTo>
                        <a:pt x="116" y="247"/>
                      </a:lnTo>
                      <a:lnTo>
                        <a:pt x="115" y="244"/>
                      </a:lnTo>
                      <a:lnTo>
                        <a:pt x="112" y="240"/>
                      </a:lnTo>
                      <a:lnTo>
                        <a:pt x="107" y="237"/>
                      </a:lnTo>
                      <a:lnTo>
                        <a:pt x="99" y="236"/>
                      </a:lnTo>
                      <a:lnTo>
                        <a:pt x="94" y="237"/>
                      </a:lnTo>
                      <a:lnTo>
                        <a:pt x="90" y="240"/>
                      </a:lnTo>
                      <a:lnTo>
                        <a:pt x="86" y="245"/>
                      </a:lnTo>
                      <a:lnTo>
                        <a:pt x="82" y="247"/>
                      </a:lnTo>
                      <a:lnTo>
                        <a:pt x="73" y="250"/>
                      </a:lnTo>
                      <a:lnTo>
                        <a:pt x="64" y="253"/>
                      </a:lnTo>
                      <a:lnTo>
                        <a:pt x="60" y="252"/>
                      </a:lnTo>
                      <a:lnTo>
                        <a:pt x="56" y="249"/>
                      </a:lnTo>
                      <a:lnTo>
                        <a:pt x="52" y="248"/>
                      </a:lnTo>
                      <a:lnTo>
                        <a:pt x="47" y="247"/>
                      </a:lnTo>
                      <a:lnTo>
                        <a:pt x="43" y="248"/>
                      </a:lnTo>
                      <a:lnTo>
                        <a:pt x="39" y="250"/>
                      </a:lnTo>
                      <a:lnTo>
                        <a:pt x="35" y="252"/>
                      </a:lnTo>
                      <a:lnTo>
                        <a:pt x="30" y="253"/>
                      </a:lnTo>
                      <a:lnTo>
                        <a:pt x="22" y="253"/>
                      </a:lnTo>
                      <a:lnTo>
                        <a:pt x="13" y="25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8552" name="Freeform 145"/>
                <p:cNvSpPr>
                  <a:spLocks/>
                </p:cNvSpPr>
                <p:nvPr/>
              </p:nvSpPr>
              <p:spPr bwMode="auto">
                <a:xfrm>
                  <a:off x="2597" y="2136"/>
                  <a:ext cx="299" cy="258"/>
                </a:xfrm>
                <a:custGeom>
                  <a:avLst/>
                  <a:gdLst>
                    <a:gd name="T0" fmla="*/ 18 w 299"/>
                    <a:gd name="T1" fmla="*/ 240 h 258"/>
                    <a:gd name="T2" fmla="*/ 16 w 299"/>
                    <a:gd name="T3" fmla="*/ 226 h 258"/>
                    <a:gd name="T4" fmla="*/ 7 w 299"/>
                    <a:gd name="T5" fmla="*/ 218 h 258"/>
                    <a:gd name="T6" fmla="*/ 14 w 299"/>
                    <a:gd name="T7" fmla="*/ 214 h 258"/>
                    <a:gd name="T8" fmla="*/ 28 w 299"/>
                    <a:gd name="T9" fmla="*/ 199 h 258"/>
                    <a:gd name="T10" fmla="*/ 30 w 299"/>
                    <a:gd name="T11" fmla="*/ 182 h 258"/>
                    <a:gd name="T12" fmla="*/ 21 w 299"/>
                    <a:gd name="T13" fmla="*/ 170 h 258"/>
                    <a:gd name="T14" fmla="*/ 4 w 299"/>
                    <a:gd name="T15" fmla="*/ 159 h 258"/>
                    <a:gd name="T16" fmla="*/ 1 w 299"/>
                    <a:gd name="T17" fmla="*/ 140 h 258"/>
                    <a:gd name="T18" fmla="*/ 12 w 299"/>
                    <a:gd name="T19" fmla="*/ 130 h 258"/>
                    <a:gd name="T20" fmla="*/ 30 w 299"/>
                    <a:gd name="T21" fmla="*/ 127 h 258"/>
                    <a:gd name="T22" fmla="*/ 37 w 299"/>
                    <a:gd name="T23" fmla="*/ 75 h 258"/>
                    <a:gd name="T24" fmla="*/ 45 w 299"/>
                    <a:gd name="T25" fmla="*/ 55 h 258"/>
                    <a:gd name="T26" fmla="*/ 59 w 299"/>
                    <a:gd name="T27" fmla="*/ 52 h 258"/>
                    <a:gd name="T28" fmla="*/ 71 w 299"/>
                    <a:gd name="T29" fmla="*/ 74 h 258"/>
                    <a:gd name="T30" fmla="*/ 76 w 299"/>
                    <a:gd name="T31" fmla="*/ 87 h 258"/>
                    <a:gd name="T32" fmla="*/ 85 w 299"/>
                    <a:gd name="T33" fmla="*/ 75 h 258"/>
                    <a:gd name="T34" fmla="*/ 94 w 299"/>
                    <a:gd name="T35" fmla="*/ 50 h 258"/>
                    <a:gd name="T36" fmla="*/ 99 w 299"/>
                    <a:gd name="T37" fmla="*/ 36 h 258"/>
                    <a:gd name="T38" fmla="*/ 116 w 299"/>
                    <a:gd name="T39" fmla="*/ 24 h 258"/>
                    <a:gd name="T40" fmla="*/ 138 w 299"/>
                    <a:gd name="T41" fmla="*/ 9 h 258"/>
                    <a:gd name="T42" fmla="*/ 151 w 299"/>
                    <a:gd name="T43" fmla="*/ 0 h 258"/>
                    <a:gd name="T44" fmla="*/ 165 w 299"/>
                    <a:gd name="T45" fmla="*/ 14 h 258"/>
                    <a:gd name="T46" fmla="*/ 179 w 299"/>
                    <a:gd name="T47" fmla="*/ 41 h 258"/>
                    <a:gd name="T48" fmla="*/ 204 w 299"/>
                    <a:gd name="T49" fmla="*/ 55 h 258"/>
                    <a:gd name="T50" fmla="*/ 223 w 299"/>
                    <a:gd name="T51" fmla="*/ 53 h 258"/>
                    <a:gd name="T52" fmla="*/ 234 w 299"/>
                    <a:gd name="T53" fmla="*/ 56 h 258"/>
                    <a:gd name="T54" fmla="*/ 242 w 299"/>
                    <a:gd name="T55" fmla="*/ 69 h 258"/>
                    <a:gd name="T56" fmla="*/ 267 w 299"/>
                    <a:gd name="T57" fmla="*/ 83 h 258"/>
                    <a:gd name="T58" fmla="*/ 281 w 299"/>
                    <a:gd name="T59" fmla="*/ 96 h 258"/>
                    <a:gd name="T60" fmla="*/ 280 w 299"/>
                    <a:gd name="T61" fmla="*/ 107 h 258"/>
                    <a:gd name="T62" fmla="*/ 265 w 299"/>
                    <a:gd name="T63" fmla="*/ 115 h 258"/>
                    <a:gd name="T64" fmla="*/ 256 w 299"/>
                    <a:gd name="T65" fmla="*/ 121 h 258"/>
                    <a:gd name="T66" fmla="*/ 260 w 299"/>
                    <a:gd name="T67" fmla="*/ 135 h 258"/>
                    <a:gd name="T68" fmla="*/ 275 w 299"/>
                    <a:gd name="T69" fmla="*/ 153 h 258"/>
                    <a:gd name="T70" fmla="*/ 294 w 299"/>
                    <a:gd name="T71" fmla="*/ 155 h 258"/>
                    <a:gd name="T72" fmla="*/ 286 w 299"/>
                    <a:gd name="T73" fmla="*/ 183 h 258"/>
                    <a:gd name="T74" fmla="*/ 282 w 299"/>
                    <a:gd name="T75" fmla="*/ 195 h 258"/>
                    <a:gd name="T76" fmla="*/ 295 w 299"/>
                    <a:gd name="T77" fmla="*/ 205 h 258"/>
                    <a:gd name="T78" fmla="*/ 288 w 299"/>
                    <a:gd name="T79" fmla="*/ 224 h 258"/>
                    <a:gd name="T80" fmla="*/ 275 w 299"/>
                    <a:gd name="T81" fmla="*/ 236 h 258"/>
                    <a:gd name="T82" fmla="*/ 271 w 299"/>
                    <a:gd name="T83" fmla="*/ 236 h 258"/>
                    <a:gd name="T84" fmla="*/ 268 w 299"/>
                    <a:gd name="T85" fmla="*/ 244 h 258"/>
                    <a:gd name="T86" fmla="*/ 260 w 299"/>
                    <a:gd name="T87" fmla="*/ 250 h 258"/>
                    <a:gd name="T88" fmla="*/ 236 w 299"/>
                    <a:gd name="T89" fmla="*/ 236 h 258"/>
                    <a:gd name="T90" fmla="*/ 219 w 299"/>
                    <a:gd name="T91" fmla="*/ 236 h 258"/>
                    <a:gd name="T92" fmla="*/ 221 w 299"/>
                    <a:gd name="T93" fmla="*/ 244 h 258"/>
                    <a:gd name="T94" fmla="*/ 223 w 299"/>
                    <a:gd name="T95" fmla="*/ 257 h 258"/>
                    <a:gd name="T96" fmla="*/ 209 w 299"/>
                    <a:gd name="T97" fmla="*/ 256 h 258"/>
                    <a:gd name="T98" fmla="*/ 196 w 299"/>
                    <a:gd name="T99" fmla="*/ 247 h 258"/>
                    <a:gd name="T100" fmla="*/ 171 w 299"/>
                    <a:gd name="T101" fmla="*/ 240 h 258"/>
                    <a:gd name="T102" fmla="*/ 134 w 299"/>
                    <a:gd name="T103" fmla="*/ 232 h 258"/>
                    <a:gd name="T104" fmla="*/ 122 w 299"/>
                    <a:gd name="T105" fmla="*/ 230 h 258"/>
                    <a:gd name="T106" fmla="*/ 117 w 299"/>
                    <a:gd name="T107" fmla="*/ 244 h 258"/>
                    <a:gd name="T108" fmla="*/ 116 w 299"/>
                    <a:gd name="T109" fmla="*/ 247 h 258"/>
                    <a:gd name="T110" fmla="*/ 107 w 299"/>
                    <a:gd name="T111" fmla="*/ 237 h 258"/>
                    <a:gd name="T112" fmla="*/ 90 w 299"/>
                    <a:gd name="T113" fmla="*/ 240 h 258"/>
                    <a:gd name="T114" fmla="*/ 73 w 299"/>
                    <a:gd name="T115" fmla="*/ 250 h 258"/>
                    <a:gd name="T116" fmla="*/ 56 w 299"/>
                    <a:gd name="T117" fmla="*/ 249 h 258"/>
                    <a:gd name="T118" fmla="*/ 43 w 299"/>
                    <a:gd name="T119" fmla="*/ 248 h 258"/>
                    <a:gd name="T120" fmla="*/ 30 w 299"/>
                    <a:gd name="T121" fmla="*/ 253 h 258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299"/>
                    <a:gd name="T184" fmla="*/ 0 h 258"/>
                    <a:gd name="T185" fmla="*/ 299 w 299"/>
                    <a:gd name="T186" fmla="*/ 258 h 258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299" h="258">
                      <a:moveTo>
                        <a:pt x="13" y="253"/>
                      </a:moveTo>
                      <a:lnTo>
                        <a:pt x="17" y="245"/>
                      </a:lnTo>
                      <a:lnTo>
                        <a:pt x="18" y="240"/>
                      </a:lnTo>
                      <a:lnTo>
                        <a:pt x="18" y="236"/>
                      </a:lnTo>
                      <a:lnTo>
                        <a:pt x="17" y="231"/>
                      </a:lnTo>
                      <a:lnTo>
                        <a:pt x="16" y="226"/>
                      </a:lnTo>
                      <a:lnTo>
                        <a:pt x="13" y="222"/>
                      </a:lnTo>
                      <a:lnTo>
                        <a:pt x="9" y="220"/>
                      </a:lnTo>
                      <a:lnTo>
                        <a:pt x="7" y="218"/>
                      </a:lnTo>
                      <a:lnTo>
                        <a:pt x="8" y="217"/>
                      </a:lnTo>
                      <a:lnTo>
                        <a:pt x="14" y="214"/>
                      </a:lnTo>
                      <a:lnTo>
                        <a:pt x="18" y="210"/>
                      </a:lnTo>
                      <a:lnTo>
                        <a:pt x="24" y="207"/>
                      </a:lnTo>
                      <a:lnTo>
                        <a:pt x="28" y="199"/>
                      </a:lnTo>
                      <a:lnTo>
                        <a:pt x="30" y="190"/>
                      </a:lnTo>
                      <a:lnTo>
                        <a:pt x="30" y="185"/>
                      </a:lnTo>
                      <a:lnTo>
                        <a:pt x="30" y="182"/>
                      </a:lnTo>
                      <a:lnTo>
                        <a:pt x="28" y="177"/>
                      </a:lnTo>
                      <a:lnTo>
                        <a:pt x="24" y="173"/>
                      </a:lnTo>
                      <a:lnTo>
                        <a:pt x="21" y="170"/>
                      </a:lnTo>
                      <a:lnTo>
                        <a:pt x="16" y="169"/>
                      </a:lnTo>
                      <a:lnTo>
                        <a:pt x="7" y="167"/>
                      </a:lnTo>
                      <a:lnTo>
                        <a:pt x="4" y="159"/>
                      </a:lnTo>
                      <a:lnTo>
                        <a:pt x="1" y="150"/>
                      </a:lnTo>
                      <a:lnTo>
                        <a:pt x="0" y="145"/>
                      </a:lnTo>
                      <a:lnTo>
                        <a:pt x="1" y="140"/>
                      </a:lnTo>
                      <a:lnTo>
                        <a:pt x="4" y="137"/>
                      </a:lnTo>
                      <a:lnTo>
                        <a:pt x="7" y="132"/>
                      </a:lnTo>
                      <a:lnTo>
                        <a:pt x="12" y="130"/>
                      </a:lnTo>
                      <a:lnTo>
                        <a:pt x="17" y="129"/>
                      </a:lnTo>
                      <a:lnTo>
                        <a:pt x="24" y="128"/>
                      </a:lnTo>
                      <a:lnTo>
                        <a:pt x="30" y="127"/>
                      </a:lnTo>
                      <a:lnTo>
                        <a:pt x="33" y="110"/>
                      </a:lnTo>
                      <a:lnTo>
                        <a:pt x="35" y="92"/>
                      </a:lnTo>
                      <a:lnTo>
                        <a:pt x="37" y="75"/>
                      </a:lnTo>
                      <a:lnTo>
                        <a:pt x="39" y="66"/>
                      </a:lnTo>
                      <a:lnTo>
                        <a:pt x="41" y="58"/>
                      </a:lnTo>
                      <a:lnTo>
                        <a:pt x="45" y="55"/>
                      </a:lnTo>
                      <a:lnTo>
                        <a:pt x="48" y="53"/>
                      </a:lnTo>
                      <a:lnTo>
                        <a:pt x="54" y="53"/>
                      </a:lnTo>
                      <a:lnTo>
                        <a:pt x="59" y="52"/>
                      </a:lnTo>
                      <a:lnTo>
                        <a:pt x="64" y="61"/>
                      </a:lnTo>
                      <a:lnTo>
                        <a:pt x="70" y="69"/>
                      </a:lnTo>
                      <a:lnTo>
                        <a:pt x="71" y="74"/>
                      </a:lnTo>
                      <a:lnTo>
                        <a:pt x="71" y="80"/>
                      </a:lnTo>
                      <a:lnTo>
                        <a:pt x="72" y="84"/>
                      </a:lnTo>
                      <a:lnTo>
                        <a:pt x="76" y="87"/>
                      </a:lnTo>
                      <a:lnTo>
                        <a:pt x="80" y="85"/>
                      </a:lnTo>
                      <a:lnTo>
                        <a:pt x="83" y="81"/>
                      </a:lnTo>
                      <a:lnTo>
                        <a:pt x="85" y="75"/>
                      </a:lnTo>
                      <a:lnTo>
                        <a:pt x="87" y="69"/>
                      </a:lnTo>
                      <a:lnTo>
                        <a:pt x="92" y="59"/>
                      </a:lnTo>
                      <a:lnTo>
                        <a:pt x="94" y="50"/>
                      </a:lnTo>
                      <a:lnTo>
                        <a:pt x="95" y="44"/>
                      </a:lnTo>
                      <a:lnTo>
                        <a:pt x="96" y="40"/>
                      </a:lnTo>
                      <a:lnTo>
                        <a:pt x="99" y="36"/>
                      </a:lnTo>
                      <a:lnTo>
                        <a:pt x="101" y="33"/>
                      </a:lnTo>
                      <a:lnTo>
                        <a:pt x="107" y="28"/>
                      </a:lnTo>
                      <a:lnTo>
                        <a:pt x="116" y="24"/>
                      </a:lnTo>
                      <a:lnTo>
                        <a:pt x="125" y="21"/>
                      </a:lnTo>
                      <a:lnTo>
                        <a:pt x="133" y="18"/>
                      </a:lnTo>
                      <a:lnTo>
                        <a:pt x="138" y="9"/>
                      </a:lnTo>
                      <a:lnTo>
                        <a:pt x="140" y="4"/>
                      </a:lnTo>
                      <a:lnTo>
                        <a:pt x="145" y="1"/>
                      </a:lnTo>
                      <a:lnTo>
                        <a:pt x="151" y="0"/>
                      </a:lnTo>
                      <a:lnTo>
                        <a:pt x="156" y="3"/>
                      </a:lnTo>
                      <a:lnTo>
                        <a:pt x="161" y="8"/>
                      </a:lnTo>
                      <a:lnTo>
                        <a:pt x="165" y="14"/>
                      </a:lnTo>
                      <a:lnTo>
                        <a:pt x="172" y="29"/>
                      </a:lnTo>
                      <a:lnTo>
                        <a:pt x="176" y="36"/>
                      </a:lnTo>
                      <a:lnTo>
                        <a:pt x="179" y="41"/>
                      </a:lnTo>
                      <a:lnTo>
                        <a:pt x="187" y="48"/>
                      </a:lnTo>
                      <a:lnTo>
                        <a:pt x="195" y="52"/>
                      </a:lnTo>
                      <a:lnTo>
                        <a:pt x="204" y="55"/>
                      </a:lnTo>
                      <a:lnTo>
                        <a:pt x="213" y="58"/>
                      </a:lnTo>
                      <a:lnTo>
                        <a:pt x="218" y="57"/>
                      </a:lnTo>
                      <a:lnTo>
                        <a:pt x="223" y="53"/>
                      </a:lnTo>
                      <a:lnTo>
                        <a:pt x="226" y="52"/>
                      </a:lnTo>
                      <a:lnTo>
                        <a:pt x="231" y="52"/>
                      </a:lnTo>
                      <a:lnTo>
                        <a:pt x="234" y="56"/>
                      </a:lnTo>
                      <a:lnTo>
                        <a:pt x="236" y="60"/>
                      </a:lnTo>
                      <a:lnTo>
                        <a:pt x="239" y="65"/>
                      </a:lnTo>
                      <a:lnTo>
                        <a:pt x="242" y="69"/>
                      </a:lnTo>
                      <a:lnTo>
                        <a:pt x="250" y="76"/>
                      </a:lnTo>
                      <a:lnTo>
                        <a:pt x="258" y="81"/>
                      </a:lnTo>
                      <a:lnTo>
                        <a:pt x="267" y="83"/>
                      </a:lnTo>
                      <a:lnTo>
                        <a:pt x="276" y="87"/>
                      </a:lnTo>
                      <a:lnTo>
                        <a:pt x="279" y="91"/>
                      </a:lnTo>
                      <a:lnTo>
                        <a:pt x="281" y="96"/>
                      </a:lnTo>
                      <a:lnTo>
                        <a:pt x="282" y="99"/>
                      </a:lnTo>
                      <a:lnTo>
                        <a:pt x="282" y="104"/>
                      </a:lnTo>
                      <a:lnTo>
                        <a:pt x="280" y="107"/>
                      </a:lnTo>
                      <a:lnTo>
                        <a:pt x="278" y="111"/>
                      </a:lnTo>
                      <a:lnTo>
                        <a:pt x="272" y="114"/>
                      </a:lnTo>
                      <a:lnTo>
                        <a:pt x="265" y="115"/>
                      </a:lnTo>
                      <a:lnTo>
                        <a:pt x="259" y="116"/>
                      </a:lnTo>
                      <a:lnTo>
                        <a:pt x="256" y="120"/>
                      </a:lnTo>
                      <a:lnTo>
                        <a:pt x="256" y="121"/>
                      </a:lnTo>
                      <a:lnTo>
                        <a:pt x="256" y="124"/>
                      </a:lnTo>
                      <a:lnTo>
                        <a:pt x="257" y="129"/>
                      </a:lnTo>
                      <a:lnTo>
                        <a:pt x="260" y="135"/>
                      </a:lnTo>
                      <a:lnTo>
                        <a:pt x="265" y="142"/>
                      </a:lnTo>
                      <a:lnTo>
                        <a:pt x="271" y="150"/>
                      </a:lnTo>
                      <a:lnTo>
                        <a:pt x="275" y="153"/>
                      </a:lnTo>
                      <a:lnTo>
                        <a:pt x="281" y="154"/>
                      </a:lnTo>
                      <a:lnTo>
                        <a:pt x="288" y="155"/>
                      </a:lnTo>
                      <a:lnTo>
                        <a:pt x="294" y="155"/>
                      </a:lnTo>
                      <a:lnTo>
                        <a:pt x="291" y="167"/>
                      </a:lnTo>
                      <a:lnTo>
                        <a:pt x="288" y="178"/>
                      </a:lnTo>
                      <a:lnTo>
                        <a:pt x="286" y="183"/>
                      </a:lnTo>
                      <a:lnTo>
                        <a:pt x="283" y="187"/>
                      </a:lnTo>
                      <a:lnTo>
                        <a:pt x="282" y="191"/>
                      </a:lnTo>
                      <a:lnTo>
                        <a:pt x="282" y="195"/>
                      </a:lnTo>
                      <a:lnTo>
                        <a:pt x="286" y="200"/>
                      </a:lnTo>
                      <a:lnTo>
                        <a:pt x="289" y="202"/>
                      </a:lnTo>
                      <a:lnTo>
                        <a:pt x="295" y="205"/>
                      </a:lnTo>
                      <a:lnTo>
                        <a:pt x="299" y="207"/>
                      </a:lnTo>
                      <a:lnTo>
                        <a:pt x="294" y="216"/>
                      </a:lnTo>
                      <a:lnTo>
                        <a:pt x="288" y="224"/>
                      </a:lnTo>
                      <a:lnTo>
                        <a:pt x="283" y="229"/>
                      </a:lnTo>
                      <a:lnTo>
                        <a:pt x="280" y="232"/>
                      </a:lnTo>
                      <a:lnTo>
                        <a:pt x="275" y="236"/>
                      </a:lnTo>
                      <a:lnTo>
                        <a:pt x="272" y="236"/>
                      </a:lnTo>
                      <a:lnTo>
                        <a:pt x="271" y="236"/>
                      </a:lnTo>
                      <a:lnTo>
                        <a:pt x="270" y="238"/>
                      </a:lnTo>
                      <a:lnTo>
                        <a:pt x="270" y="240"/>
                      </a:lnTo>
                      <a:lnTo>
                        <a:pt x="268" y="244"/>
                      </a:lnTo>
                      <a:lnTo>
                        <a:pt x="267" y="247"/>
                      </a:lnTo>
                      <a:lnTo>
                        <a:pt x="265" y="253"/>
                      </a:lnTo>
                      <a:lnTo>
                        <a:pt x="260" y="250"/>
                      </a:lnTo>
                      <a:lnTo>
                        <a:pt x="256" y="247"/>
                      </a:lnTo>
                      <a:lnTo>
                        <a:pt x="243" y="239"/>
                      </a:lnTo>
                      <a:lnTo>
                        <a:pt x="236" y="236"/>
                      </a:lnTo>
                      <a:lnTo>
                        <a:pt x="231" y="234"/>
                      </a:lnTo>
                      <a:lnTo>
                        <a:pt x="225" y="233"/>
                      </a:lnTo>
                      <a:lnTo>
                        <a:pt x="219" y="236"/>
                      </a:lnTo>
                      <a:lnTo>
                        <a:pt x="218" y="238"/>
                      </a:lnTo>
                      <a:lnTo>
                        <a:pt x="218" y="239"/>
                      </a:lnTo>
                      <a:lnTo>
                        <a:pt x="221" y="244"/>
                      </a:lnTo>
                      <a:lnTo>
                        <a:pt x="227" y="248"/>
                      </a:lnTo>
                      <a:lnTo>
                        <a:pt x="231" y="253"/>
                      </a:lnTo>
                      <a:lnTo>
                        <a:pt x="223" y="257"/>
                      </a:lnTo>
                      <a:lnTo>
                        <a:pt x="218" y="258"/>
                      </a:lnTo>
                      <a:lnTo>
                        <a:pt x="213" y="258"/>
                      </a:lnTo>
                      <a:lnTo>
                        <a:pt x="209" y="256"/>
                      </a:lnTo>
                      <a:lnTo>
                        <a:pt x="204" y="254"/>
                      </a:lnTo>
                      <a:lnTo>
                        <a:pt x="201" y="250"/>
                      </a:lnTo>
                      <a:lnTo>
                        <a:pt x="196" y="247"/>
                      </a:lnTo>
                      <a:lnTo>
                        <a:pt x="188" y="245"/>
                      </a:lnTo>
                      <a:lnTo>
                        <a:pt x="179" y="241"/>
                      </a:lnTo>
                      <a:lnTo>
                        <a:pt x="171" y="240"/>
                      </a:lnTo>
                      <a:lnTo>
                        <a:pt x="162" y="238"/>
                      </a:lnTo>
                      <a:lnTo>
                        <a:pt x="143" y="234"/>
                      </a:lnTo>
                      <a:lnTo>
                        <a:pt x="134" y="232"/>
                      </a:lnTo>
                      <a:lnTo>
                        <a:pt x="127" y="231"/>
                      </a:lnTo>
                      <a:lnTo>
                        <a:pt x="123" y="230"/>
                      </a:lnTo>
                      <a:lnTo>
                        <a:pt x="122" y="230"/>
                      </a:lnTo>
                      <a:lnTo>
                        <a:pt x="119" y="236"/>
                      </a:lnTo>
                      <a:lnTo>
                        <a:pt x="118" y="240"/>
                      </a:lnTo>
                      <a:lnTo>
                        <a:pt x="117" y="244"/>
                      </a:lnTo>
                      <a:lnTo>
                        <a:pt x="117" y="246"/>
                      </a:lnTo>
                      <a:lnTo>
                        <a:pt x="116" y="248"/>
                      </a:lnTo>
                      <a:lnTo>
                        <a:pt x="116" y="247"/>
                      </a:lnTo>
                      <a:lnTo>
                        <a:pt x="115" y="244"/>
                      </a:lnTo>
                      <a:lnTo>
                        <a:pt x="112" y="240"/>
                      </a:lnTo>
                      <a:lnTo>
                        <a:pt x="107" y="237"/>
                      </a:lnTo>
                      <a:lnTo>
                        <a:pt x="99" y="236"/>
                      </a:lnTo>
                      <a:lnTo>
                        <a:pt x="94" y="237"/>
                      </a:lnTo>
                      <a:lnTo>
                        <a:pt x="90" y="240"/>
                      </a:lnTo>
                      <a:lnTo>
                        <a:pt x="86" y="245"/>
                      </a:lnTo>
                      <a:lnTo>
                        <a:pt x="82" y="247"/>
                      </a:lnTo>
                      <a:lnTo>
                        <a:pt x="73" y="250"/>
                      </a:lnTo>
                      <a:lnTo>
                        <a:pt x="64" y="253"/>
                      </a:lnTo>
                      <a:lnTo>
                        <a:pt x="60" y="252"/>
                      </a:lnTo>
                      <a:lnTo>
                        <a:pt x="56" y="249"/>
                      </a:lnTo>
                      <a:lnTo>
                        <a:pt x="52" y="248"/>
                      </a:lnTo>
                      <a:lnTo>
                        <a:pt x="47" y="247"/>
                      </a:lnTo>
                      <a:lnTo>
                        <a:pt x="43" y="248"/>
                      </a:lnTo>
                      <a:lnTo>
                        <a:pt x="39" y="250"/>
                      </a:lnTo>
                      <a:lnTo>
                        <a:pt x="35" y="252"/>
                      </a:lnTo>
                      <a:lnTo>
                        <a:pt x="30" y="253"/>
                      </a:lnTo>
                      <a:lnTo>
                        <a:pt x="22" y="253"/>
                      </a:lnTo>
                      <a:lnTo>
                        <a:pt x="13" y="25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793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18471" name="Group 146"/>
              <p:cNvGrpSpPr>
                <a:grpSpLocks/>
              </p:cNvGrpSpPr>
              <p:nvPr/>
            </p:nvGrpSpPr>
            <p:grpSpPr bwMode="auto">
              <a:xfrm>
                <a:off x="1711" y="3743"/>
                <a:ext cx="172" cy="137"/>
                <a:chOff x="2182" y="1928"/>
                <a:chExt cx="200" cy="161"/>
              </a:xfrm>
            </p:grpSpPr>
            <p:sp>
              <p:nvSpPr>
                <p:cNvPr id="18549" name="Freeform 147"/>
                <p:cNvSpPr>
                  <a:spLocks/>
                </p:cNvSpPr>
                <p:nvPr/>
              </p:nvSpPr>
              <p:spPr bwMode="auto">
                <a:xfrm>
                  <a:off x="2182" y="1928"/>
                  <a:ext cx="200" cy="161"/>
                </a:xfrm>
                <a:custGeom>
                  <a:avLst/>
                  <a:gdLst>
                    <a:gd name="T0" fmla="*/ 12 w 200"/>
                    <a:gd name="T1" fmla="*/ 149 h 161"/>
                    <a:gd name="T2" fmla="*/ 8 w 200"/>
                    <a:gd name="T3" fmla="*/ 138 h 161"/>
                    <a:gd name="T4" fmla="*/ 4 w 200"/>
                    <a:gd name="T5" fmla="*/ 135 h 161"/>
                    <a:gd name="T6" fmla="*/ 15 w 200"/>
                    <a:gd name="T7" fmla="*/ 128 h 161"/>
                    <a:gd name="T8" fmla="*/ 18 w 200"/>
                    <a:gd name="T9" fmla="*/ 112 h 161"/>
                    <a:gd name="T10" fmla="*/ 10 w 200"/>
                    <a:gd name="T11" fmla="*/ 104 h 161"/>
                    <a:gd name="T12" fmla="*/ 0 w 200"/>
                    <a:gd name="T13" fmla="*/ 93 h 161"/>
                    <a:gd name="T14" fmla="*/ 4 w 200"/>
                    <a:gd name="T15" fmla="*/ 83 h 161"/>
                    <a:gd name="T16" fmla="*/ 20 w 200"/>
                    <a:gd name="T17" fmla="*/ 79 h 161"/>
                    <a:gd name="T18" fmla="*/ 24 w 200"/>
                    <a:gd name="T19" fmla="*/ 46 h 161"/>
                    <a:gd name="T20" fmla="*/ 32 w 200"/>
                    <a:gd name="T21" fmla="*/ 33 h 161"/>
                    <a:gd name="T22" fmla="*/ 46 w 200"/>
                    <a:gd name="T23" fmla="*/ 43 h 161"/>
                    <a:gd name="T24" fmla="*/ 48 w 200"/>
                    <a:gd name="T25" fmla="*/ 53 h 161"/>
                    <a:gd name="T26" fmla="*/ 55 w 200"/>
                    <a:gd name="T27" fmla="*/ 51 h 161"/>
                    <a:gd name="T28" fmla="*/ 62 w 200"/>
                    <a:gd name="T29" fmla="*/ 31 h 161"/>
                    <a:gd name="T30" fmla="*/ 65 w 200"/>
                    <a:gd name="T31" fmla="*/ 22 h 161"/>
                    <a:gd name="T32" fmla="*/ 77 w 200"/>
                    <a:gd name="T33" fmla="*/ 14 h 161"/>
                    <a:gd name="T34" fmla="*/ 92 w 200"/>
                    <a:gd name="T35" fmla="*/ 5 h 161"/>
                    <a:gd name="T36" fmla="*/ 101 w 200"/>
                    <a:gd name="T37" fmla="*/ 0 h 161"/>
                    <a:gd name="T38" fmla="*/ 110 w 200"/>
                    <a:gd name="T39" fmla="*/ 9 h 161"/>
                    <a:gd name="T40" fmla="*/ 119 w 200"/>
                    <a:gd name="T41" fmla="*/ 25 h 161"/>
                    <a:gd name="T42" fmla="*/ 142 w 200"/>
                    <a:gd name="T43" fmla="*/ 36 h 161"/>
                    <a:gd name="T44" fmla="*/ 154 w 200"/>
                    <a:gd name="T45" fmla="*/ 32 h 161"/>
                    <a:gd name="T46" fmla="*/ 159 w 200"/>
                    <a:gd name="T47" fmla="*/ 40 h 161"/>
                    <a:gd name="T48" fmla="*/ 172 w 200"/>
                    <a:gd name="T49" fmla="*/ 49 h 161"/>
                    <a:gd name="T50" fmla="*/ 187 w 200"/>
                    <a:gd name="T51" fmla="*/ 60 h 161"/>
                    <a:gd name="T52" fmla="*/ 185 w 200"/>
                    <a:gd name="T53" fmla="*/ 69 h 161"/>
                    <a:gd name="T54" fmla="*/ 172 w 200"/>
                    <a:gd name="T55" fmla="*/ 72 h 161"/>
                    <a:gd name="T56" fmla="*/ 173 w 200"/>
                    <a:gd name="T57" fmla="*/ 83 h 161"/>
                    <a:gd name="T58" fmla="*/ 184 w 200"/>
                    <a:gd name="T59" fmla="*/ 95 h 161"/>
                    <a:gd name="T60" fmla="*/ 194 w 200"/>
                    <a:gd name="T61" fmla="*/ 104 h 161"/>
                    <a:gd name="T62" fmla="*/ 188 w 200"/>
                    <a:gd name="T63" fmla="*/ 119 h 161"/>
                    <a:gd name="T64" fmla="*/ 193 w 200"/>
                    <a:gd name="T65" fmla="*/ 125 h 161"/>
                    <a:gd name="T66" fmla="*/ 196 w 200"/>
                    <a:gd name="T67" fmla="*/ 134 h 161"/>
                    <a:gd name="T68" fmla="*/ 184 w 200"/>
                    <a:gd name="T69" fmla="*/ 146 h 161"/>
                    <a:gd name="T70" fmla="*/ 180 w 200"/>
                    <a:gd name="T71" fmla="*/ 147 h 161"/>
                    <a:gd name="T72" fmla="*/ 177 w 200"/>
                    <a:gd name="T73" fmla="*/ 157 h 161"/>
                    <a:gd name="T74" fmla="*/ 154 w 200"/>
                    <a:gd name="T75" fmla="*/ 146 h 161"/>
                    <a:gd name="T76" fmla="*/ 145 w 200"/>
                    <a:gd name="T77" fmla="*/ 148 h 161"/>
                    <a:gd name="T78" fmla="*/ 151 w 200"/>
                    <a:gd name="T79" fmla="*/ 155 h 161"/>
                    <a:gd name="T80" fmla="*/ 145 w 200"/>
                    <a:gd name="T81" fmla="*/ 161 h 161"/>
                    <a:gd name="T82" fmla="*/ 137 w 200"/>
                    <a:gd name="T83" fmla="*/ 158 h 161"/>
                    <a:gd name="T84" fmla="*/ 119 w 200"/>
                    <a:gd name="T85" fmla="*/ 150 h 161"/>
                    <a:gd name="T86" fmla="*/ 95 w 200"/>
                    <a:gd name="T87" fmla="*/ 146 h 161"/>
                    <a:gd name="T88" fmla="*/ 82 w 200"/>
                    <a:gd name="T89" fmla="*/ 143 h 161"/>
                    <a:gd name="T90" fmla="*/ 77 w 200"/>
                    <a:gd name="T91" fmla="*/ 154 h 161"/>
                    <a:gd name="T92" fmla="*/ 76 w 200"/>
                    <a:gd name="T93" fmla="*/ 151 h 161"/>
                    <a:gd name="T94" fmla="*/ 65 w 200"/>
                    <a:gd name="T95" fmla="*/ 147 h 161"/>
                    <a:gd name="T96" fmla="*/ 54 w 200"/>
                    <a:gd name="T97" fmla="*/ 154 h 161"/>
                    <a:gd name="T98" fmla="*/ 37 w 200"/>
                    <a:gd name="T99" fmla="*/ 155 h 161"/>
                    <a:gd name="T100" fmla="*/ 25 w 200"/>
                    <a:gd name="T101" fmla="*/ 156 h 161"/>
                    <a:gd name="T102" fmla="*/ 14 w 200"/>
                    <a:gd name="T103" fmla="*/ 157 h 161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200"/>
                    <a:gd name="T157" fmla="*/ 0 h 161"/>
                    <a:gd name="T158" fmla="*/ 200 w 200"/>
                    <a:gd name="T159" fmla="*/ 161 h 161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200" h="161">
                      <a:moveTo>
                        <a:pt x="8" y="157"/>
                      </a:moveTo>
                      <a:lnTo>
                        <a:pt x="10" y="153"/>
                      </a:lnTo>
                      <a:lnTo>
                        <a:pt x="12" y="149"/>
                      </a:lnTo>
                      <a:lnTo>
                        <a:pt x="12" y="147"/>
                      </a:lnTo>
                      <a:lnTo>
                        <a:pt x="10" y="141"/>
                      </a:lnTo>
                      <a:lnTo>
                        <a:pt x="8" y="138"/>
                      </a:lnTo>
                      <a:lnTo>
                        <a:pt x="6" y="136"/>
                      </a:lnTo>
                      <a:lnTo>
                        <a:pt x="4" y="135"/>
                      </a:lnTo>
                      <a:lnTo>
                        <a:pt x="5" y="134"/>
                      </a:lnTo>
                      <a:lnTo>
                        <a:pt x="8" y="132"/>
                      </a:lnTo>
                      <a:lnTo>
                        <a:pt x="15" y="128"/>
                      </a:lnTo>
                      <a:lnTo>
                        <a:pt x="17" y="124"/>
                      </a:lnTo>
                      <a:lnTo>
                        <a:pt x="20" y="118"/>
                      </a:lnTo>
                      <a:lnTo>
                        <a:pt x="18" y="112"/>
                      </a:lnTo>
                      <a:lnTo>
                        <a:pt x="17" y="110"/>
                      </a:lnTo>
                      <a:lnTo>
                        <a:pt x="15" y="107"/>
                      </a:lnTo>
                      <a:lnTo>
                        <a:pt x="10" y="104"/>
                      </a:lnTo>
                      <a:lnTo>
                        <a:pt x="4" y="103"/>
                      </a:lnTo>
                      <a:lnTo>
                        <a:pt x="2" y="99"/>
                      </a:lnTo>
                      <a:lnTo>
                        <a:pt x="0" y="93"/>
                      </a:lnTo>
                      <a:lnTo>
                        <a:pt x="0" y="87"/>
                      </a:lnTo>
                      <a:lnTo>
                        <a:pt x="1" y="85"/>
                      </a:lnTo>
                      <a:lnTo>
                        <a:pt x="4" y="83"/>
                      </a:lnTo>
                      <a:lnTo>
                        <a:pt x="7" y="80"/>
                      </a:lnTo>
                      <a:lnTo>
                        <a:pt x="12" y="80"/>
                      </a:lnTo>
                      <a:lnTo>
                        <a:pt x="20" y="79"/>
                      </a:lnTo>
                      <a:lnTo>
                        <a:pt x="22" y="69"/>
                      </a:lnTo>
                      <a:lnTo>
                        <a:pt x="23" y="57"/>
                      </a:lnTo>
                      <a:lnTo>
                        <a:pt x="24" y="46"/>
                      </a:lnTo>
                      <a:lnTo>
                        <a:pt x="27" y="36"/>
                      </a:lnTo>
                      <a:lnTo>
                        <a:pt x="29" y="33"/>
                      </a:lnTo>
                      <a:lnTo>
                        <a:pt x="32" y="33"/>
                      </a:lnTo>
                      <a:lnTo>
                        <a:pt x="38" y="32"/>
                      </a:lnTo>
                      <a:lnTo>
                        <a:pt x="43" y="38"/>
                      </a:lnTo>
                      <a:lnTo>
                        <a:pt x="46" y="43"/>
                      </a:lnTo>
                      <a:lnTo>
                        <a:pt x="47" y="46"/>
                      </a:lnTo>
                      <a:lnTo>
                        <a:pt x="47" y="49"/>
                      </a:lnTo>
                      <a:lnTo>
                        <a:pt x="48" y="53"/>
                      </a:lnTo>
                      <a:lnTo>
                        <a:pt x="51" y="54"/>
                      </a:lnTo>
                      <a:lnTo>
                        <a:pt x="54" y="53"/>
                      </a:lnTo>
                      <a:lnTo>
                        <a:pt x="55" y="51"/>
                      </a:lnTo>
                      <a:lnTo>
                        <a:pt x="57" y="43"/>
                      </a:lnTo>
                      <a:lnTo>
                        <a:pt x="61" y="36"/>
                      </a:lnTo>
                      <a:lnTo>
                        <a:pt x="62" y="31"/>
                      </a:lnTo>
                      <a:lnTo>
                        <a:pt x="63" y="26"/>
                      </a:lnTo>
                      <a:lnTo>
                        <a:pt x="64" y="24"/>
                      </a:lnTo>
                      <a:lnTo>
                        <a:pt x="65" y="22"/>
                      </a:lnTo>
                      <a:lnTo>
                        <a:pt x="68" y="20"/>
                      </a:lnTo>
                      <a:lnTo>
                        <a:pt x="71" y="17"/>
                      </a:lnTo>
                      <a:lnTo>
                        <a:pt x="77" y="14"/>
                      </a:lnTo>
                      <a:lnTo>
                        <a:pt x="83" y="13"/>
                      </a:lnTo>
                      <a:lnTo>
                        <a:pt x="88" y="10"/>
                      </a:lnTo>
                      <a:lnTo>
                        <a:pt x="92" y="5"/>
                      </a:lnTo>
                      <a:lnTo>
                        <a:pt x="94" y="1"/>
                      </a:lnTo>
                      <a:lnTo>
                        <a:pt x="96" y="0"/>
                      </a:lnTo>
                      <a:lnTo>
                        <a:pt x="101" y="0"/>
                      </a:lnTo>
                      <a:lnTo>
                        <a:pt x="104" y="1"/>
                      </a:lnTo>
                      <a:lnTo>
                        <a:pt x="108" y="5"/>
                      </a:lnTo>
                      <a:lnTo>
                        <a:pt x="110" y="9"/>
                      </a:lnTo>
                      <a:lnTo>
                        <a:pt x="115" y="18"/>
                      </a:lnTo>
                      <a:lnTo>
                        <a:pt x="117" y="22"/>
                      </a:lnTo>
                      <a:lnTo>
                        <a:pt x="119" y="25"/>
                      </a:lnTo>
                      <a:lnTo>
                        <a:pt x="125" y="30"/>
                      </a:lnTo>
                      <a:lnTo>
                        <a:pt x="130" y="32"/>
                      </a:lnTo>
                      <a:lnTo>
                        <a:pt x="142" y="36"/>
                      </a:lnTo>
                      <a:lnTo>
                        <a:pt x="148" y="33"/>
                      </a:lnTo>
                      <a:lnTo>
                        <a:pt x="151" y="32"/>
                      </a:lnTo>
                      <a:lnTo>
                        <a:pt x="154" y="32"/>
                      </a:lnTo>
                      <a:lnTo>
                        <a:pt x="156" y="34"/>
                      </a:lnTo>
                      <a:lnTo>
                        <a:pt x="158" y="37"/>
                      </a:lnTo>
                      <a:lnTo>
                        <a:pt x="159" y="40"/>
                      </a:lnTo>
                      <a:lnTo>
                        <a:pt x="162" y="43"/>
                      </a:lnTo>
                      <a:lnTo>
                        <a:pt x="166" y="47"/>
                      </a:lnTo>
                      <a:lnTo>
                        <a:pt x="172" y="49"/>
                      </a:lnTo>
                      <a:lnTo>
                        <a:pt x="178" y="52"/>
                      </a:lnTo>
                      <a:lnTo>
                        <a:pt x="185" y="54"/>
                      </a:lnTo>
                      <a:lnTo>
                        <a:pt x="187" y="60"/>
                      </a:lnTo>
                      <a:lnTo>
                        <a:pt x="188" y="62"/>
                      </a:lnTo>
                      <a:lnTo>
                        <a:pt x="188" y="64"/>
                      </a:lnTo>
                      <a:lnTo>
                        <a:pt x="185" y="69"/>
                      </a:lnTo>
                      <a:lnTo>
                        <a:pt x="180" y="70"/>
                      </a:lnTo>
                      <a:lnTo>
                        <a:pt x="177" y="71"/>
                      </a:lnTo>
                      <a:lnTo>
                        <a:pt x="172" y="72"/>
                      </a:lnTo>
                      <a:lnTo>
                        <a:pt x="170" y="73"/>
                      </a:lnTo>
                      <a:lnTo>
                        <a:pt x="170" y="77"/>
                      </a:lnTo>
                      <a:lnTo>
                        <a:pt x="173" y="83"/>
                      </a:lnTo>
                      <a:lnTo>
                        <a:pt x="177" y="87"/>
                      </a:lnTo>
                      <a:lnTo>
                        <a:pt x="180" y="93"/>
                      </a:lnTo>
                      <a:lnTo>
                        <a:pt x="184" y="95"/>
                      </a:lnTo>
                      <a:lnTo>
                        <a:pt x="187" y="95"/>
                      </a:lnTo>
                      <a:lnTo>
                        <a:pt x="196" y="96"/>
                      </a:lnTo>
                      <a:lnTo>
                        <a:pt x="194" y="104"/>
                      </a:lnTo>
                      <a:lnTo>
                        <a:pt x="192" y="111"/>
                      </a:lnTo>
                      <a:lnTo>
                        <a:pt x="189" y="117"/>
                      </a:lnTo>
                      <a:lnTo>
                        <a:pt x="188" y="119"/>
                      </a:lnTo>
                      <a:lnTo>
                        <a:pt x="188" y="122"/>
                      </a:lnTo>
                      <a:lnTo>
                        <a:pt x="190" y="124"/>
                      </a:lnTo>
                      <a:lnTo>
                        <a:pt x="193" y="125"/>
                      </a:lnTo>
                      <a:lnTo>
                        <a:pt x="196" y="127"/>
                      </a:lnTo>
                      <a:lnTo>
                        <a:pt x="200" y="128"/>
                      </a:lnTo>
                      <a:lnTo>
                        <a:pt x="196" y="134"/>
                      </a:lnTo>
                      <a:lnTo>
                        <a:pt x="192" y="139"/>
                      </a:lnTo>
                      <a:lnTo>
                        <a:pt x="186" y="143"/>
                      </a:lnTo>
                      <a:lnTo>
                        <a:pt x="184" y="146"/>
                      </a:lnTo>
                      <a:lnTo>
                        <a:pt x="181" y="147"/>
                      </a:lnTo>
                      <a:lnTo>
                        <a:pt x="180" y="147"/>
                      </a:lnTo>
                      <a:lnTo>
                        <a:pt x="179" y="148"/>
                      </a:lnTo>
                      <a:lnTo>
                        <a:pt x="179" y="151"/>
                      </a:lnTo>
                      <a:lnTo>
                        <a:pt x="177" y="157"/>
                      </a:lnTo>
                      <a:lnTo>
                        <a:pt x="171" y="154"/>
                      </a:lnTo>
                      <a:lnTo>
                        <a:pt x="162" y="149"/>
                      </a:lnTo>
                      <a:lnTo>
                        <a:pt x="154" y="146"/>
                      </a:lnTo>
                      <a:lnTo>
                        <a:pt x="149" y="146"/>
                      </a:lnTo>
                      <a:lnTo>
                        <a:pt x="146" y="147"/>
                      </a:lnTo>
                      <a:lnTo>
                        <a:pt x="145" y="148"/>
                      </a:lnTo>
                      <a:lnTo>
                        <a:pt x="146" y="149"/>
                      </a:lnTo>
                      <a:lnTo>
                        <a:pt x="148" y="151"/>
                      </a:lnTo>
                      <a:lnTo>
                        <a:pt x="151" y="155"/>
                      </a:lnTo>
                      <a:lnTo>
                        <a:pt x="154" y="157"/>
                      </a:lnTo>
                      <a:lnTo>
                        <a:pt x="148" y="159"/>
                      </a:lnTo>
                      <a:lnTo>
                        <a:pt x="145" y="161"/>
                      </a:lnTo>
                      <a:lnTo>
                        <a:pt x="142" y="161"/>
                      </a:lnTo>
                      <a:lnTo>
                        <a:pt x="139" y="159"/>
                      </a:lnTo>
                      <a:lnTo>
                        <a:pt x="137" y="158"/>
                      </a:lnTo>
                      <a:lnTo>
                        <a:pt x="131" y="154"/>
                      </a:lnTo>
                      <a:lnTo>
                        <a:pt x="125" y="153"/>
                      </a:lnTo>
                      <a:lnTo>
                        <a:pt x="119" y="150"/>
                      </a:lnTo>
                      <a:lnTo>
                        <a:pt x="114" y="149"/>
                      </a:lnTo>
                      <a:lnTo>
                        <a:pt x="108" y="148"/>
                      </a:lnTo>
                      <a:lnTo>
                        <a:pt x="95" y="146"/>
                      </a:lnTo>
                      <a:lnTo>
                        <a:pt x="90" y="144"/>
                      </a:lnTo>
                      <a:lnTo>
                        <a:pt x="85" y="144"/>
                      </a:lnTo>
                      <a:lnTo>
                        <a:pt x="82" y="143"/>
                      </a:lnTo>
                      <a:lnTo>
                        <a:pt x="80" y="143"/>
                      </a:lnTo>
                      <a:lnTo>
                        <a:pt x="78" y="150"/>
                      </a:lnTo>
                      <a:lnTo>
                        <a:pt x="77" y="154"/>
                      </a:lnTo>
                      <a:lnTo>
                        <a:pt x="76" y="151"/>
                      </a:lnTo>
                      <a:lnTo>
                        <a:pt x="75" y="149"/>
                      </a:lnTo>
                      <a:lnTo>
                        <a:pt x="71" y="148"/>
                      </a:lnTo>
                      <a:lnTo>
                        <a:pt x="65" y="147"/>
                      </a:lnTo>
                      <a:lnTo>
                        <a:pt x="62" y="148"/>
                      </a:lnTo>
                      <a:lnTo>
                        <a:pt x="60" y="149"/>
                      </a:lnTo>
                      <a:lnTo>
                        <a:pt x="54" y="154"/>
                      </a:lnTo>
                      <a:lnTo>
                        <a:pt x="48" y="156"/>
                      </a:lnTo>
                      <a:lnTo>
                        <a:pt x="43" y="157"/>
                      </a:lnTo>
                      <a:lnTo>
                        <a:pt x="37" y="155"/>
                      </a:lnTo>
                      <a:lnTo>
                        <a:pt x="31" y="154"/>
                      </a:lnTo>
                      <a:lnTo>
                        <a:pt x="28" y="155"/>
                      </a:lnTo>
                      <a:lnTo>
                        <a:pt x="25" y="156"/>
                      </a:lnTo>
                      <a:lnTo>
                        <a:pt x="22" y="157"/>
                      </a:lnTo>
                      <a:lnTo>
                        <a:pt x="20" y="157"/>
                      </a:lnTo>
                      <a:lnTo>
                        <a:pt x="14" y="157"/>
                      </a:lnTo>
                      <a:lnTo>
                        <a:pt x="8" y="157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8550" name="Freeform 148"/>
                <p:cNvSpPr>
                  <a:spLocks/>
                </p:cNvSpPr>
                <p:nvPr/>
              </p:nvSpPr>
              <p:spPr bwMode="auto">
                <a:xfrm>
                  <a:off x="2182" y="1928"/>
                  <a:ext cx="200" cy="161"/>
                </a:xfrm>
                <a:custGeom>
                  <a:avLst/>
                  <a:gdLst>
                    <a:gd name="T0" fmla="*/ 12 w 200"/>
                    <a:gd name="T1" fmla="*/ 149 h 161"/>
                    <a:gd name="T2" fmla="*/ 8 w 200"/>
                    <a:gd name="T3" fmla="*/ 138 h 161"/>
                    <a:gd name="T4" fmla="*/ 4 w 200"/>
                    <a:gd name="T5" fmla="*/ 135 h 161"/>
                    <a:gd name="T6" fmla="*/ 15 w 200"/>
                    <a:gd name="T7" fmla="*/ 128 h 161"/>
                    <a:gd name="T8" fmla="*/ 18 w 200"/>
                    <a:gd name="T9" fmla="*/ 112 h 161"/>
                    <a:gd name="T10" fmla="*/ 10 w 200"/>
                    <a:gd name="T11" fmla="*/ 104 h 161"/>
                    <a:gd name="T12" fmla="*/ 0 w 200"/>
                    <a:gd name="T13" fmla="*/ 93 h 161"/>
                    <a:gd name="T14" fmla="*/ 4 w 200"/>
                    <a:gd name="T15" fmla="*/ 83 h 161"/>
                    <a:gd name="T16" fmla="*/ 20 w 200"/>
                    <a:gd name="T17" fmla="*/ 79 h 161"/>
                    <a:gd name="T18" fmla="*/ 24 w 200"/>
                    <a:gd name="T19" fmla="*/ 46 h 161"/>
                    <a:gd name="T20" fmla="*/ 32 w 200"/>
                    <a:gd name="T21" fmla="*/ 33 h 161"/>
                    <a:gd name="T22" fmla="*/ 46 w 200"/>
                    <a:gd name="T23" fmla="*/ 43 h 161"/>
                    <a:gd name="T24" fmla="*/ 48 w 200"/>
                    <a:gd name="T25" fmla="*/ 53 h 161"/>
                    <a:gd name="T26" fmla="*/ 55 w 200"/>
                    <a:gd name="T27" fmla="*/ 51 h 161"/>
                    <a:gd name="T28" fmla="*/ 62 w 200"/>
                    <a:gd name="T29" fmla="*/ 31 h 161"/>
                    <a:gd name="T30" fmla="*/ 65 w 200"/>
                    <a:gd name="T31" fmla="*/ 22 h 161"/>
                    <a:gd name="T32" fmla="*/ 77 w 200"/>
                    <a:gd name="T33" fmla="*/ 14 h 161"/>
                    <a:gd name="T34" fmla="*/ 92 w 200"/>
                    <a:gd name="T35" fmla="*/ 5 h 161"/>
                    <a:gd name="T36" fmla="*/ 101 w 200"/>
                    <a:gd name="T37" fmla="*/ 0 h 161"/>
                    <a:gd name="T38" fmla="*/ 110 w 200"/>
                    <a:gd name="T39" fmla="*/ 9 h 161"/>
                    <a:gd name="T40" fmla="*/ 119 w 200"/>
                    <a:gd name="T41" fmla="*/ 25 h 161"/>
                    <a:gd name="T42" fmla="*/ 142 w 200"/>
                    <a:gd name="T43" fmla="*/ 36 h 161"/>
                    <a:gd name="T44" fmla="*/ 154 w 200"/>
                    <a:gd name="T45" fmla="*/ 32 h 161"/>
                    <a:gd name="T46" fmla="*/ 159 w 200"/>
                    <a:gd name="T47" fmla="*/ 40 h 161"/>
                    <a:gd name="T48" fmla="*/ 172 w 200"/>
                    <a:gd name="T49" fmla="*/ 49 h 161"/>
                    <a:gd name="T50" fmla="*/ 187 w 200"/>
                    <a:gd name="T51" fmla="*/ 60 h 161"/>
                    <a:gd name="T52" fmla="*/ 185 w 200"/>
                    <a:gd name="T53" fmla="*/ 69 h 161"/>
                    <a:gd name="T54" fmla="*/ 172 w 200"/>
                    <a:gd name="T55" fmla="*/ 72 h 161"/>
                    <a:gd name="T56" fmla="*/ 173 w 200"/>
                    <a:gd name="T57" fmla="*/ 83 h 161"/>
                    <a:gd name="T58" fmla="*/ 184 w 200"/>
                    <a:gd name="T59" fmla="*/ 95 h 161"/>
                    <a:gd name="T60" fmla="*/ 194 w 200"/>
                    <a:gd name="T61" fmla="*/ 104 h 161"/>
                    <a:gd name="T62" fmla="*/ 188 w 200"/>
                    <a:gd name="T63" fmla="*/ 119 h 161"/>
                    <a:gd name="T64" fmla="*/ 193 w 200"/>
                    <a:gd name="T65" fmla="*/ 125 h 161"/>
                    <a:gd name="T66" fmla="*/ 196 w 200"/>
                    <a:gd name="T67" fmla="*/ 134 h 161"/>
                    <a:gd name="T68" fmla="*/ 184 w 200"/>
                    <a:gd name="T69" fmla="*/ 146 h 161"/>
                    <a:gd name="T70" fmla="*/ 180 w 200"/>
                    <a:gd name="T71" fmla="*/ 147 h 161"/>
                    <a:gd name="T72" fmla="*/ 177 w 200"/>
                    <a:gd name="T73" fmla="*/ 157 h 161"/>
                    <a:gd name="T74" fmla="*/ 154 w 200"/>
                    <a:gd name="T75" fmla="*/ 146 h 161"/>
                    <a:gd name="T76" fmla="*/ 145 w 200"/>
                    <a:gd name="T77" fmla="*/ 148 h 161"/>
                    <a:gd name="T78" fmla="*/ 151 w 200"/>
                    <a:gd name="T79" fmla="*/ 155 h 161"/>
                    <a:gd name="T80" fmla="*/ 145 w 200"/>
                    <a:gd name="T81" fmla="*/ 161 h 161"/>
                    <a:gd name="T82" fmla="*/ 137 w 200"/>
                    <a:gd name="T83" fmla="*/ 158 h 161"/>
                    <a:gd name="T84" fmla="*/ 119 w 200"/>
                    <a:gd name="T85" fmla="*/ 150 h 161"/>
                    <a:gd name="T86" fmla="*/ 95 w 200"/>
                    <a:gd name="T87" fmla="*/ 146 h 161"/>
                    <a:gd name="T88" fmla="*/ 82 w 200"/>
                    <a:gd name="T89" fmla="*/ 143 h 161"/>
                    <a:gd name="T90" fmla="*/ 77 w 200"/>
                    <a:gd name="T91" fmla="*/ 154 h 161"/>
                    <a:gd name="T92" fmla="*/ 76 w 200"/>
                    <a:gd name="T93" fmla="*/ 151 h 161"/>
                    <a:gd name="T94" fmla="*/ 65 w 200"/>
                    <a:gd name="T95" fmla="*/ 147 h 161"/>
                    <a:gd name="T96" fmla="*/ 54 w 200"/>
                    <a:gd name="T97" fmla="*/ 154 h 161"/>
                    <a:gd name="T98" fmla="*/ 37 w 200"/>
                    <a:gd name="T99" fmla="*/ 155 h 161"/>
                    <a:gd name="T100" fmla="*/ 25 w 200"/>
                    <a:gd name="T101" fmla="*/ 156 h 161"/>
                    <a:gd name="T102" fmla="*/ 14 w 200"/>
                    <a:gd name="T103" fmla="*/ 157 h 161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200"/>
                    <a:gd name="T157" fmla="*/ 0 h 161"/>
                    <a:gd name="T158" fmla="*/ 200 w 200"/>
                    <a:gd name="T159" fmla="*/ 161 h 161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200" h="161">
                      <a:moveTo>
                        <a:pt x="8" y="157"/>
                      </a:moveTo>
                      <a:lnTo>
                        <a:pt x="10" y="153"/>
                      </a:lnTo>
                      <a:lnTo>
                        <a:pt x="12" y="149"/>
                      </a:lnTo>
                      <a:lnTo>
                        <a:pt x="12" y="147"/>
                      </a:lnTo>
                      <a:lnTo>
                        <a:pt x="10" y="141"/>
                      </a:lnTo>
                      <a:lnTo>
                        <a:pt x="8" y="138"/>
                      </a:lnTo>
                      <a:lnTo>
                        <a:pt x="6" y="136"/>
                      </a:lnTo>
                      <a:lnTo>
                        <a:pt x="4" y="135"/>
                      </a:lnTo>
                      <a:lnTo>
                        <a:pt x="5" y="134"/>
                      </a:lnTo>
                      <a:lnTo>
                        <a:pt x="8" y="132"/>
                      </a:lnTo>
                      <a:lnTo>
                        <a:pt x="15" y="128"/>
                      </a:lnTo>
                      <a:lnTo>
                        <a:pt x="17" y="124"/>
                      </a:lnTo>
                      <a:lnTo>
                        <a:pt x="20" y="118"/>
                      </a:lnTo>
                      <a:lnTo>
                        <a:pt x="18" y="112"/>
                      </a:lnTo>
                      <a:lnTo>
                        <a:pt x="17" y="110"/>
                      </a:lnTo>
                      <a:lnTo>
                        <a:pt x="15" y="107"/>
                      </a:lnTo>
                      <a:lnTo>
                        <a:pt x="10" y="104"/>
                      </a:lnTo>
                      <a:lnTo>
                        <a:pt x="4" y="103"/>
                      </a:lnTo>
                      <a:lnTo>
                        <a:pt x="2" y="99"/>
                      </a:lnTo>
                      <a:lnTo>
                        <a:pt x="0" y="93"/>
                      </a:lnTo>
                      <a:lnTo>
                        <a:pt x="0" y="87"/>
                      </a:lnTo>
                      <a:lnTo>
                        <a:pt x="1" y="85"/>
                      </a:lnTo>
                      <a:lnTo>
                        <a:pt x="4" y="83"/>
                      </a:lnTo>
                      <a:lnTo>
                        <a:pt x="7" y="80"/>
                      </a:lnTo>
                      <a:lnTo>
                        <a:pt x="12" y="80"/>
                      </a:lnTo>
                      <a:lnTo>
                        <a:pt x="20" y="79"/>
                      </a:lnTo>
                      <a:lnTo>
                        <a:pt x="22" y="69"/>
                      </a:lnTo>
                      <a:lnTo>
                        <a:pt x="23" y="57"/>
                      </a:lnTo>
                      <a:lnTo>
                        <a:pt x="24" y="46"/>
                      </a:lnTo>
                      <a:lnTo>
                        <a:pt x="27" y="36"/>
                      </a:lnTo>
                      <a:lnTo>
                        <a:pt x="29" y="33"/>
                      </a:lnTo>
                      <a:lnTo>
                        <a:pt x="32" y="33"/>
                      </a:lnTo>
                      <a:lnTo>
                        <a:pt x="38" y="32"/>
                      </a:lnTo>
                      <a:lnTo>
                        <a:pt x="43" y="38"/>
                      </a:lnTo>
                      <a:lnTo>
                        <a:pt x="46" y="43"/>
                      </a:lnTo>
                      <a:lnTo>
                        <a:pt x="47" y="46"/>
                      </a:lnTo>
                      <a:lnTo>
                        <a:pt x="47" y="49"/>
                      </a:lnTo>
                      <a:lnTo>
                        <a:pt x="48" y="53"/>
                      </a:lnTo>
                      <a:lnTo>
                        <a:pt x="51" y="54"/>
                      </a:lnTo>
                      <a:lnTo>
                        <a:pt x="54" y="53"/>
                      </a:lnTo>
                      <a:lnTo>
                        <a:pt x="55" y="51"/>
                      </a:lnTo>
                      <a:lnTo>
                        <a:pt x="57" y="43"/>
                      </a:lnTo>
                      <a:lnTo>
                        <a:pt x="61" y="36"/>
                      </a:lnTo>
                      <a:lnTo>
                        <a:pt x="62" y="31"/>
                      </a:lnTo>
                      <a:lnTo>
                        <a:pt x="63" y="26"/>
                      </a:lnTo>
                      <a:lnTo>
                        <a:pt x="64" y="24"/>
                      </a:lnTo>
                      <a:lnTo>
                        <a:pt x="65" y="22"/>
                      </a:lnTo>
                      <a:lnTo>
                        <a:pt x="68" y="20"/>
                      </a:lnTo>
                      <a:lnTo>
                        <a:pt x="71" y="17"/>
                      </a:lnTo>
                      <a:lnTo>
                        <a:pt x="77" y="14"/>
                      </a:lnTo>
                      <a:lnTo>
                        <a:pt x="83" y="13"/>
                      </a:lnTo>
                      <a:lnTo>
                        <a:pt x="88" y="10"/>
                      </a:lnTo>
                      <a:lnTo>
                        <a:pt x="92" y="5"/>
                      </a:lnTo>
                      <a:lnTo>
                        <a:pt x="94" y="1"/>
                      </a:lnTo>
                      <a:lnTo>
                        <a:pt x="96" y="0"/>
                      </a:lnTo>
                      <a:lnTo>
                        <a:pt x="101" y="0"/>
                      </a:lnTo>
                      <a:lnTo>
                        <a:pt x="104" y="1"/>
                      </a:lnTo>
                      <a:lnTo>
                        <a:pt x="108" y="5"/>
                      </a:lnTo>
                      <a:lnTo>
                        <a:pt x="110" y="9"/>
                      </a:lnTo>
                      <a:lnTo>
                        <a:pt x="115" y="18"/>
                      </a:lnTo>
                      <a:lnTo>
                        <a:pt x="117" y="22"/>
                      </a:lnTo>
                      <a:lnTo>
                        <a:pt x="119" y="25"/>
                      </a:lnTo>
                      <a:lnTo>
                        <a:pt x="125" y="30"/>
                      </a:lnTo>
                      <a:lnTo>
                        <a:pt x="130" y="32"/>
                      </a:lnTo>
                      <a:lnTo>
                        <a:pt x="142" y="36"/>
                      </a:lnTo>
                      <a:lnTo>
                        <a:pt x="148" y="33"/>
                      </a:lnTo>
                      <a:lnTo>
                        <a:pt x="151" y="32"/>
                      </a:lnTo>
                      <a:lnTo>
                        <a:pt x="154" y="32"/>
                      </a:lnTo>
                      <a:lnTo>
                        <a:pt x="156" y="34"/>
                      </a:lnTo>
                      <a:lnTo>
                        <a:pt x="158" y="37"/>
                      </a:lnTo>
                      <a:lnTo>
                        <a:pt x="159" y="40"/>
                      </a:lnTo>
                      <a:lnTo>
                        <a:pt x="162" y="43"/>
                      </a:lnTo>
                      <a:lnTo>
                        <a:pt x="166" y="47"/>
                      </a:lnTo>
                      <a:lnTo>
                        <a:pt x="172" y="49"/>
                      </a:lnTo>
                      <a:lnTo>
                        <a:pt x="178" y="52"/>
                      </a:lnTo>
                      <a:lnTo>
                        <a:pt x="185" y="54"/>
                      </a:lnTo>
                      <a:lnTo>
                        <a:pt x="187" y="60"/>
                      </a:lnTo>
                      <a:lnTo>
                        <a:pt x="188" y="62"/>
                      </a:lnTo>
                      <a:lnTo>
                        <a:pt x="188" y="64"/>
                      </a:lnTo>
                      <a:lnTo>
                        <a:pt x="185" y="69"/>
                      </a:lnTo>
                      <a:lnTo>
                        <a:pt x="180" y="70"/>
                      </a:lnTo>
                      <a:lnTo>
                        <a:pt x="177" y="71"/>
                      </a:lnTo>
                      <a:lnTo>
                        <a:pt x="172" y="72"/>
                      </a:lnTo>
                      <a:lnTo>
                        <a:pt x="170" y="73"/>
                      </a:lnTo>
                      <a:lnTo>
                        <a:pt x="170" y="77"/>
                      </a:lnTo>
                      <a:lnTo>
                        <a:pt x="173" y="83"/>
                      </a:lnTo>
                      <a:lnTo>
                        <a:pt x="177" y="87"/>
                      </a:lnTo>
                      <a:lnTo>
                        <a:pt x="180" y="93"/>
                      </a:lnTo>
                      <a:lnTo>
                        <a:pt x="184" y="95"/>
                      </a:lnTo>
                      <a:lnTo>
                        <a:pt x="187" y="95"/>
                      </a:lnTo>
                      <a:lnTo>
                        <a:pt x="196" y="96"/>
                      </a:lnTo>
                      <a:lnTo>
                        <a:pt x="194" y="104"/>
                      </a:lnTo>
                      <a:lnTo>
                        <a:pt x="192" y="111"/>
                      </a:lnTo>
                      <a:lnTo>
                        <a:pt x="189" y="117"/>
                      </a:lnTo>
                      <a:lnTo>
                        <a:pt x="188" y="119"/>
                      </a:lnTo>
                      <a:lnTo>
                        <a:pt x="188" y="122"/>
                      </a:lnTo>
                      <a:lnTo>
                        <a:pt x="190" y="124"/>
                      </a:lnTo>
                      <a:lnTo>
                        <a:pt x="193" y="125"/>
                      </a:lnTo>
                      <a:lnTo>
                        <a:pt x="196" y="127"/>
                      </a:lnTo>
                      <a:lnTo>
                        <a:pt x="200" y="128"/>
                      </a:lnTo>
                      <a:lnTo>
                        <a:pt x="196" y="134"/>
                      </a:lnTo>
                      <a:lnTo>
                        <a:pt x="192" y="139"/>
                      </a:lnTo>
                      <a:lnTo>
                        <a:pt x="186" y="143"/>
                      </a:lnTo>
                      <a:lnTo>
                        <a:pt x="184" y="146"/>
                      </a:lnTo>
                      <a:lnTo>
                        <a:pt x="181" y="147"/>
                      </a:lnTo>
                      <a:lnTo>
                        <a:pt x="180" y="147"/>
                      </a:lnTo>
                      <a:lnTo>
                        <a:pt x="179" y="148"/>
                      </a:lnTo>
                      <a:lnTo>
                        <a:pt x="179" y="151"/>
                      </a:lnTo>
                      <a:lnTo>
                        <a:pt x="177" y="157"/>
                      </a:lnTo>
                      <a:lnTo>
                        <a:pt x="171" y="154"/>
                      </a:lnTo>
                      <a:lnTo>
                        <a:pt x="162" y="149"/>
                      </a:lnTo>
                      <a:lnTo>
                        <a:pt x="154" y="146"/>
                      </a:lnTo>
                      <a:lnTo>
                        <a:pt x="149" y="146"/>
                      </a:lnTo>
                      <a:lnTo>
                        <a:pt x="146" y="147"/>
                      </a:lnTo>
                      <a:lnTo>
                        <a:pt x="145" y="148"/>
                      </a:lnTo>
                      <a:lnTo>
                        <a:pt x="146" y="149"/>
                      </a:lnTo>
                      <a:lnTo>
                        <a:pt x="148" y="151"/>
                      </a:lnTo>
                      <a:lnTo>
                        <a:pt x="151" y="155"/>
                      </a:lnTo>
                      <a:lnTo>
                        <a:pt x="154" y="157"/>
                      </a:lnTo>
                      <a:lnTo>
                        <a:pt x="148" y="159"/>
                      </a:lnTo>
                      <a:lnTo>
                        <a:pt x="145" y="161"/>
                      </a:lnTo>
                      <a:lnTo>
                        <a:pt x="142" y="161"/>
                      </a:lnTo>
                      <a:lnTo>
                        <a:pt x="139" y="159"/>
                      </a:lnTo>
                      <a:lnTo>
                        <a:pt x="137" y="158"/>
                      </a:lnTo>
                      <a:lnTo>
                        <a:pt x="131" y="154"/>
                      </a:lnTo>
                      <a:lnTo>
                        <a:pt x="125" y="153"/>
                      </a:lnTo>
                      <a:lnTo>
                        <a:pt x="119" y="150"/>
                      </a:lnTo>
                      <a:lnTo>
                        <a:pt x="114" y="149"/>
                      </a:lnTo>
                      <a:lnTo>
                        <a:pt x="108" y="148"/>
                      </a:lnTo>
                      <a:lnTo>
                        <a:pt x="95" y="146"/>
                      </a:lnTo>
                      <a:lnTo>
                        <a:pt x="90" y="144"/>
                      </a:lnTo>
                      <a:lnTo>
                        <a:pt x="85" y="144"/>
                      </a:lnTo>
                      <a:lnTo>
                        <a:pt x="82" y="143"/>
                      </a:lnTo>
                      <a:lnTo>
                        <a:pt x="80" y="143"/>
                      </a:lnTo>
                      <a:lnTo>
                        <a:pt x="78" y="150"/>
                      </a:lnTo>
                      <a:lnTo>
                        <a:pt x="77" y="154"/>
                      </a:lnTo>
                      <a:lnTo>
                        <a:pt x="76" y="151"/>
                      </a:lnTo>
                      <a:lnTo>
                        <a:pt x="75" y="149"/>
                      </a:lnTo>
                      <a:lnTo>
                        <a:pt x="71" y="148"/>
                      </a:lnTo>
                      <a:lnTo>
                        <a:pt x="65" y="147"/>
                      </a:lnTo>
                      <a:lnTo>
                        <a:pt x="62" y="148"/>
                      </a:lnTo>
                      <a:lnTo>
                        <a:pt x="60" y="149"/>
                      </a:lnTo>
                      <a:lnTo>
                        <a:pt x="54" y="154"/>
                      </a:lnTo>
                      <a:lnTo>
                        <a:pt x="48" y="156"/>
                      </a:lnTo>
                      <a:lnTo>
                        <a:pt x="43" y="157"/>
                      </a:lnTo>
                      <a:lnTo>
                        <a:pt x="37" y="155"/>
                      </a:lnTo>
                      <a:lnTo>
                        <a:pt x="31" y="154"/>
                      </a:lnTo>
                      <a:lnTo>
                        <a:pt x="28" y="155"/>
                      </a:lnTo>
                      <a:lnTo>
                        <a:pt x="25" y="156"/>
                      </a:lnTo>
                      <a:lnTo>
                        <a:pt x="22" y="157"/>
                      </a:lnTo>
                      <a:lnTo>
                        <a:pt x="20" y="157"/>
                      </a:lnTo>
                      <a:lnTo>
                        <a:pt x="14" y="157"/>
                      </a:lnTo>
                      <a:lnTo>
                        <a:pt x="8" y="157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793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sp>
            <p:nvSpPr>
              <p:cNvPr id="18472" name="Freeform 149"/>
              <p:cNvSpPr>
                <a:spLocks/>
              </p:cNvSpPr>
              <p:nvPr/>
            </p:nvSpPr>
            <p:spPr bwMode="auto">
              <a:xfrm>
                <a:off x="1793" y="3170"/>
                <a:ext cx="179" cy="44"/>
              </a:xfrm>
              <a:custGeom>
                <a:avLst/>
                <a:gdLst>
                  <a:gd name="T0" fmla="*/ 0 w 207"/>
                  <a:gd name="T1" fmla="*/ 0 h 52"/>
                  <a:gd name="T2" fmla="*/ 16 w 207"/>
                  <a:gd name="T3" fmla="*/ 16 h 52"/>
                  <a:gd name="T4" fmla="*/ 24 w 207"/>
                  <a:gd name="T5" fmla="*/ 24 h 52"/>
                  <a:gd name="T6" fmla="*/ 33 w 207"/>
                  <a:gd name="T7" fmla="*/ 30 h 52"/>
                  <a:gd name="T8" fmla="*/ 42 w 207"/>
                  <a:gd name="T9" fmla="*/ 36 h 52"/>
                  <a:gd name="T10" fmla="*/ 51 w 207"/>
                  <a:gd name="T11" fmla="*/ 40 h 52"/>
                  <a:gd name="T12" fmla="*/ 61 w 207"/>
                  <a:gd name="T13" fmla="*/ 43 h 52"/>
                  <a:gd name="T14" fmla="*/ 72 w 207"/>
                  <a:gd name="T15" fmla="*/ 44 h 52"/>
                  <a:gd name="T16" fmla="*/ 85 w 207"/>
                  <a:gd name="T17" fmla="*/ 41 h 52"/>
                  <a:gd name="T18" fmla="*/ 99 w 207"/>
                  <a:gd name="T19" fmla="*/ 38 h 52"/>
                  <a:gd name="T20" fmla="*/ 114 w 207"/>
                  <a:gd name="T21" fmla="*/ 32 h 52"/>
                  <a:gd name="T22" fmla="*/ 131 w 207"/>
                  <a:gd name="T23" fmla="*/ 25 h 52"/>
                  <a:gd name="T24" fmla="*/ 145 w 207"/>
                  <a:gd name="T25" fmla="*/ 17 h 52"/>
                  <a:gd name="T26" fmla="*/ 159 w 207"/>
                  <a:gd name="T27" fmla="*/ 10 h 52"/>
                  <a:gd name="T28" fmla="*/ 169 w 207"/>
                  <a:gd name="T29" fmla="*/ 4 h 52"/>
                  <a:gd name="T30" fmla="*/ 179 w 207"/>
                  <a:gd name="T31" fmla="*/ 0 h 52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07"/>
                  <a:gd name="T49" fmla="*/ 0 h 52"/>
                  <a:gd name="T50" fmla="*/ 207 w 207"/>
                  <a:gd name="T51" fmla="*/ 52 h 52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07" h="52">
                    <a:moveTo>
                      <a:pt x="0" y="0"/>
                    </a:moveTo>
                    <a:lnTo>
                      <a:pt x="19" y="19"/>
                    </a:lnTo>
                    <a:lnTo>
                      <a:pt x="28" y="28"/>
                    </a:lnTo>
                    <a:lnTo>
                      <a:pt x="38" y="36"/>
                    </a:lnTo>
                    <a:lnTo>
                      <a:pt x="49" y="43"/>
                    </a:lnTo>
                    <a:lnTo>
                      <a:pt x="59" y="47"/>
                    </a:lnTo>
                    <a:lnTo>
                      <a:pt x="70" y="51"/>
                    </a:lnTo>
                    <a:lnTo>
                      <a:pt x="83" y="52"/>
                    </a:lnTo>
                    <a:lnTo>
                      <a:pt x="98" y="49"/>
                    </a:lnTo>
                    <a:lnTo>
                      <a:pt x="114" y="45"/>
                    </a:lnTo>
                    <a:lnTo>
                      <a:pt x="132" y="38"/>
                    </a:lnTo>
                    <a:lnTo>
                      <a:pt x="151" y="29"/>
                    </a:lnTo>
                    <a:lnTo>
                      <a:pt x="168" y="20"/>
                    </a:lnTo>
                    <a:lnTo>
                      <a:pt x="184" y="12"/>
                    </a:lnTo>
                    <a:lnTo>
                      <a:pt x="196" y="5"/>
                    </a:lnTo>
                    <a:lnTo>
                      <a:pt x="207" y="0"/>
                    </a:lnTo>
                  </a:path>
                </a:pathLst>
              </a:custGeom>
              <a:solidFill>
                <a:schemeClr val="bg1"/>
              </a:solidFill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473" name="Rectangle 150"/>
              <p:cNvSpPr>
                <a:spLocks noChangeArrowheads="1"/>
              </p:cNvSpPr>
              <p:nvPr/>
            </p:nvSpPr>
            <p:spPr bwMode="auto">
              <a:xfrm>
                <a:off x="2095" y="3758"/>
                <a:ext cx="364" cy="8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pPr eaLnBrk="0" hangingPunct="0"/>
                <a:r>
                  <a:rPr lang="en-GB" sz="900">
                    <a:solidFill>
                      <a:srgbClr val="000000"/>
                    </a:solidFill>
                  </a:rPr>
                  <a:t>permanent </a:t>
                </a:r>
                <a:endParaRPr lang="en-GB" sz="2000">
                  <a:solidFill>
                    <a:srgbClr val="FFCC00"/>
                  </a:solidFill>
                </a:endParaRPr>
              </a:p>
            </p:txBody>
          </p:sp>
          <p:sp>
            <p:nvSpPr>
              <p:cNvPr id="18474" name="Rectangle 151"/>
              <p:cNvSpPr>
                <a:spLocks noChangeArrowheads="1"/>
              </p:cNvSpPr>
              <p:nvPr/>
            </p:nvSpPr>
            <p:spPr bwMode="auto">
              <a:xfrm>
                <a:off x="2130" y="3826"/>
                <a:ext cx="260" cy="8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pPr eaLnBrk="0" hangingPunct="0"/>
                <a:r>
                  <a:rPr lang="en-GB" sz="900">
                    <a:solidFill>
                      <a:srgbClr val="000000"/>
                    </a:solidFill>
                  </a:rPr>
                  <a:t>mooring</a:t>
                </a:r>
                <a:endParaRPr lang="en-GB" sz="2000">
                  <a:solidFill>
                    <a:srgbClr val="FFCC00"/>
                  </a:solidFill>
                </a:endParaRPr>
              </a:p>
            </p:txBody>
          </p:sp>
          <p:grpSp>
            <p:nvGrpSpPr>
              <p:cNvPr id="18475" name="Group 152"/>
              <p:cNvGrpSpPr>
                <a:grpSpLocks/>
              </p:cNvGrpSpPr>
              <p:nvPr/>
            </p:nvGrpSpPr>
            <p:grpSpPr bwMode="auto">
              <a:xfrm>
                <a:off x="1992" y="3871"/>
                <a:ext cx="89" cy="176"/>
                <a:chOff x="2509" y="2078"/>
                <a:chExt cx="103" cy="208"/>
              </a:xfrm>
            </p:grpSpPr>
            <p:sp>
              <p:nvSpPr>
                <p:cNvPr id="18547" name="Line 153"/>
                <p:cNvSpPr>
                  <a:spLocks noChangeShapeType="1"/>
                </p:cNvSpPr>
                <p:nvPr/>
              </p:nvSpPr>
              <p:spPr bwMode="auto">
                <a:xfrm flipH="1">
                  <a:off x="2528" y="2078"/>
                  <a:ext cx="84" cy="169"/>
                </a:xfrm>
                <a:prstGeom prst="line">
                  <a:avLst/>
                </a:prstGeom>
                <a:noFill/>
                <a:ln w="793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548" name="Freeform 154"/>
                <p:cNvSpPr>
                  <a:spLocks/>
                </p:cNvSpPr>
                <p:nvPr/>
              </p:nvSpPr>
              <p:spPr bwMode="auto">
                <a:xfrm>
                  <a:off x="2509" y="2234"/>
                  <a:ext cx="40" cy="52"/>
                </a:xfrm>
                <a:custGeom>
                  <a:avLst/>
                  <a:gdLst>
                    <a:gd name="T0" fmla="*/ 0 w 40"/>
                    <a:gd name="T1" fmla="*/ 0 h 52"/>
                    <a:gd name="T2" fmla="*/ 0 w 40"/>
                    <a:gd name="T3" fmla="*/ 52 h 52"/>
                    <a:gd name="T4" fmla="*/ 40 w 40"/>
                    <a:gd name="T5" fmla="*/ 21 h 52"/>
                    <a:gd name="T6" fmla="*/ 0 w 40"/>
                    <a:gd name="T7" fmla="*/ 0 h 5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0"/>
                    <a:gd name="T13" fmla="*/ 0 h 52"/>
                    <a:gd name="T14" fmla="*/ 40 w 40"/>
                    <a:gd name="T15" fmla="*/ 52 h 5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0" h="52">
                      <a:moveTo>
                        <a:pt x="0" y="0"/>
                      </a:moveTo>
                      <a:lnTo>
                        <a:pt x="0" y="52"/>
                      </a:lnTo>
                      <a:lnTo>
                        <a:pt x="40" y="2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sp>
            <p:nvSpPr>
              <p:cNvPr id="18476" name="Rectangle 155"/>
              <p:cNvSpPr>
                <a:spLocks noChangeArrowheads="1"/>
              </p:cNvSpPr>
              <p:nvPr/>
            </p:nvSpPr>
            <p:spPr bwMode="auto">
              <a:xfrm>
                <a:off x="2064" y="3360"/>
                <a:ext cx="40" cy="8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pPr eaLnBrk="0" hangingPunct="0"/>
                <a:r>
                  <a:rPr lang="en-GB" sz="900">
                    <a:solidFill>
                      <a:srgbClr val="000000"/>
                    </a:solidFill>
                  </a:rPr>
                  <a:t>3</a:t>
                </a:r>
                <a:endParaRPr lang="en-GB" sz="2000">
                  <a:solidFill>
                    <a:srgbClr val="FFCC00"/>
                  </a:solidFill>
                </a:endParaRPr>
              </a:p>
            </p:txBody>
          </p:sp>
          <p:sp>
            <p:nvSpPr>
              <p:cNvPr id="18477" name="Rectangle 156"/>
              <p:cNvSpPr>
                <a:spLocks noChangeArrowheads="1"/>
              </p:cNvSpPr>
              <p:nvPr/>
            </p:nvSpPr>
            <p:spPr bwMode="auto">
              <a:xfrm>
                <a:off x="2166" y="3360"/>
                <a:ext cx="120" cy="8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pPr eaLnBrk="0" hangingPunct="0"/>
                <a:r>
                  <a:rPr lang="en-GB" sz="900">
                    <a:solidFill>
                      <a:srgbClr val="000000"/>
                    </a:solidFill>
                  </a:rPr>
                  <a:t>6 m</a:t>
                </a:r>
                <a:endParaRPr lang="en-GB" sz="2000">
                  <a:solidFill>
                    <a:srgbClr val="FFCC00"/>
                  </a:solidFill>
                </a:endParaRPr>
              </a:p>
            </p:txBody>
          </p:sp>
          <p:sp>
            <p:nvSpPr>
              <p:cNvPr id="18478" name="Rectangle 157"/>
              <p:cNvSpPr>
                <a:spLocks noChangeArrowheads="1"/>
              </p:cNvSpPr>
              <p:nvPr/>
            </p:nvSpPr>
            <p:spPr bwMode="auto">
              <a:xfrm>
                <a:off x="2115" y="3429"/>
                <a:ext cx="180" cy="8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pPr eaLnBrk="0" hangingPunct="0"/>
                <a:r>
                  <a:rPr lang="en-GB" sz="900">
                    <a:solidFill>
                      <a:srgbClr val="000000"/>
                    </a:solidFill>
                  </a:rPr>
                  <a:t>depth</a:t>
                </a:r>
                <a:endParaRPr lang="en-GB" sz="2000">
                  <a:solidFill>
                    <a:srgbClr val="FFCC00"/>
                  </a:solidFill>
                </a:endParaRPr>
              </a:p>
            </p:txBody>
          </p:sp>
          <p:sp>
            <p:nvSpPr>
              <p:cNvPr id="18479" name="Rectangle 158"/>
              <p:cNvSpPr>
                <a:spLocks noChangeArrowheads="1"/>
              </p:cNvSpPr>
              <p:nvPr/>
            </p:nvSpPr>
            <p:spPr bwMode="auto">
              <a:xfrm>
                <a:off x="2095" y="2926"/>
                <a:ext cx="256" cy="8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pPr eaLnBrk="0" hangingPunct="0"/>
                <a:r>
                  <a:rPr lang="en-GB" sz="900">
                    <a:solidFill>
                      <a:srgbClr val="000000"/>
                    </a:solidFill>
                  </a:rPr>
                  <a:t>surface </a:t>
                </a:r>
                <a:endParaRPr lang="en-GB" sz="2000">
                  <a:solidFill>
                    <a:srgbClr val="FFCC00"/>
                  </a:solidFill>
                </a:endParaRPr>
              </a:p>
            </p:txBody>
          </p:sp>
          <p:sp>
            <p:nvSpPr>
              <p:cNvPr id="18480" name="Rectangle 159"/>
              <p:cNvSpPr>
                <a:spLocks noChangeArrowheads="1"/>
              </p:cNvSpPr>
              <p:nvPr/>
            </p:nvSpPr>
            <p:spPr bwMode="auto">
              <a:xfrm>
                <a:off x="2130" y="2994"/>
                <a:ext cx="156" cy="8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pPr eaLnBrk="0" hangingPunct="0"/>
                <a:r>
                  <a:rPr lang="en-GB" sz="900">
                    <a:solidFill>
                      <a:srgbClr val="000000"/>
                    </a:solidFill>
                  </a:rPr>
                  <a:t>buoy</a:t>
                </a:r>
                <a:endParaRPr lang="en-GB" sz="2000">
                  <a:solidFill>
                    <a:srgbClr val="FFCC00"/>
                  </a:solidFill>
                </a:endParaRPr>
              </a:p>
            </p:txBody>
          </p:sp>
          <p:grpSp>
            <p:nvGrpSpPr>
              <p:cNvPr id="18481" name="Group 161"/>
              <p:cNvGrpSpPr>
                <a:grpSpLocks/>
              </p:cNvGrpSpPr>
              <p:nvPr/>
            </p:nvGrpSpPr>
            <p:grpSpPr bwMode="auto">
              <a:xfrm>
                <a:off x="1992" y="2995"/>
                <a:ext cx="89" cy="131"/>
                <a:chOff x="2509" y="1047"/>
                <a:chExt cx="103" cy="155"/>
              </a:xfrm>
            </p:grpSpPr>
            <p:sp>
              <p:nvSpPr>
                <p:cNvPr id="18545" name="Line 162"/>
                <p:cNvSpPr>
                  <a:spLocks noChangeShapeType="1"/>
                </p:cNvSpPr>
                <p:nvPr/>
              </p:nvSpPr>
              <p:spPr bwMode="auto">
                <a:xfrm flipH="1">
                  <a:off x="2532" y="1047"/>
                  <a:ext cx="80" cy="120"/>
                </a:xfrm>
                <a:prstGeom prst="line">
                  <a:avLst/>
                </a:prstGeom>
                <a:noFill/>
                <a:ln w="793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546" name="Freeform 163"/>
                <p:cNvSpPr>
                  <a:spLocks/>
                </p:cNvSpPr>
                <p:nvPr/>
              </p:nvSpPr>
              <p:spPr bwMode="auto">
                <a:xfrm>
                  <a:off x="2509" y="1152"/>
                  <a:ext cx="45" cy="50"/>
                </a:xfrm>
                <a:custGeom>
                  <a:avLst/>
                  <a:gdLst>
                    <a:gd name="T0" fmla="*/ 8 w 45"/>
                    <a:gd name="T1" fmla="*/ 0 h 50"/>
                    <a:gd name="T2" fmla="*/ 0 w 45"/>
                    <a:gd name="T3" fmla="*/ 50 h 50"/>
                    <a:gd name="T4" fmla="*/ 45 w 45"/>
                    <a:gd name="T5" fmla="*/ 26 h 50"/>
                    <a:gd name="T6" fmla="*/ 8 w 45"/>
                    <a:gd name="T7" fmla="*/ 0 h 5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5"/>
                    <a:gd name="T13" fmla="*/ 0 h 50"/>
                    <a:gd name="T14" fmla="*/ 45 w 45"/>
                    <a:gd name="T15" fmla="*/ 50 h 5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5" h="50">
                      <a:moveTo>
                        <a:pt x="8" y="0"/>
                      </a:moveTo>
                      <a:lnTo>
                        <a:pt x="0" y="50"/>
                      </a:lnTo>
                      <a:lnTo>
                        <a:pt x="45" y="26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sp>
            <p:nvSpPr>
              <p:cNvPr id="18482" name="Rectangle 164"/>
              <p:cNvSpPr>
                <a:spLocks noChangeArrowheads="1"/>
              </p:cNvSpPr>
              <p:nvPr/>
            </p:nvSpPr>
            <p:spPr bwMode="auto">
              <a:xfrm>
                <a:off x="1390" y="2917"/>
                <a:ext cx="336" cy="8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pPr eaLnBrk="0" hangingPunct="0"/>
                <a:r>
                  <a:rPr lang="en-GB" sz="900">
                    <a:solidFill>
                      <a:srgbClr val="000000"/>
                    </a:solidFill>
                  </a:rPr>
                  <a:t>dummy rig</a:t>
                </a:r>
                <a:endParaRPr lang="en-GB" sz="2000">
                  <a:solidFill>
                    <a:srgbClr val="FFCC00"/>
                  </a:solidFill>
                </a:endParaRPr>
              </a:p>
            </p:txBody>
          </p:sp>
          <p:grpSp>
            <p:nvGrpSpPr>
              <p:cNvPr id="18483" name="Group 165"/>
              <p:cNvGrpSpPr>
                <a:grpSpLocks/>
              </p:cNvGrpSpPr>
              <p:nvPr/>
            </p:nvGrpSpPr>
            <p:grpSpPr bwMode="auto">
              <a:xfrm>
                <a:off x="1593" y="3032"/>
                <a:ext cx="135" cy="88"/>
                <a:chOff x="1993" y="1047"/>
                <a:chExt cx="156" cy="104"/>
              </a:xfrm>
            </p:grpSpPr>
            <p:sp>
              <p:nvSpPr>
                <p:cNvPr id="18543" name="Line 166"/>
                <p:cNvSpPr>
                  <a:spLocks noChangeShapeType="1"/>
                </p:cNvSpPr>
                <p:nvPr/>
              </p:nvSpPr>
              <p:spPr bwMode="auto">
                <a:xfrm>
                  <a:off x="1993" y="1047"/>
                  <a:ext cx="120" cy="80"/>
                </a:xfrm>
                <a:prstGeom prst="line">
                  <a:avLst/>
                </a:prstGeom>
                <a:noFill/>
                <a:ln w="793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544" name="Freeform 167"/>
                <p:cNvSpPr>
                  <a:spLocks/>
                </p:cNvSpPr>
                <p:nvPr/>
              </p:nvSpPr>
              <p:spPr bwMode="auto">
                <a:xfrm>
                  <a:off x="2098" y="1107"/>
                  <a:ext cx="51" cy="44"/>
                </a:xfrm>
                <a:custGeom>
                  <a:avLst/>
                  <a:gdLst>
                    <a:gd name="T0" fmla="*/ 0 w 51"/>
                    <a:gd name="T1" fmla="*/ 36 h 44"/>
                    <a:gd name="T2" fmla="*/ 51 w 51"/>
                    <a:gd name="T3" fmla="*/ 44 h 44"/>
                    <a:gd name="T4" fmla="*/ 26 w 51"/>
                    <a:gd name="T5" fmla="*/ 0 h 44"/>
                    <a:gd name="T6" fmla="*/ 0 w 51"/>
                    <a:gd name="T7" fmla="*/ 36 h 4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1"/>
                    <a:gd name="T13" fmla="*/ 0 h 44"/>
                    <a:gd name="T14" fmla="*/ 51 w 51"/>
                    <a:gd name="T15" fmla="*/ 44 h 4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1" h="44">
                      <a:moveTo>
                        <a:pt x="0" y="36"/>
                      </a:moveTo>
                      <a:lnTo>
                        <a:pt x="51" y="44"/>
                      </a:lnTo>
                      <a:lnTo>
                        <a:pt x="26" y="0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sp>
            <p:nvSpPr>
              <p:cNvPr id="18484" name="Rectangle 169"/>
              <p:cNvSpPr>
                <a:spLocks noChangeArrowheads="1"/>
              </p:cNvSpPr>
              <p:nvPr/>
            </p:nvSpPr>
            <p:spPr bwMode="auto">
              <a:xfrm>
                <a:off x="1352" y="3264"/>
                <a:ext cx="256" cy="8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pPr eaLnBrk="0" hangingPunct="0"/>
                <a:r>
                  <a:rPr lang="en-GB" sz="900">
                    <a:solidFill>
                      <a:srgbClr val="000000"/>
                    </a:solidFill>
                  </a:rPr>
                  <a:t>dummy </a:t>
                </a:r>
                <a:endParaRPr lang="en-GB" sz="2000">
                  <a:solidFill>
                    <a:srgbClr val="FFCC00"/>
                  </a:solidFill>
                </a:endParaRPr>
              </a:p>
            </p:txBody>
          </p:sp>
          <p:sp>
            <p:nvSpPr>
              <p:cNvPr id="18485" name="Rectangle 170"/>
              <p:cNvSpPr>
                <a:spLocks noChangeArrowheads="1"/>
              </p:cNvSpPr>
              <p:nvPr/>
            </p:nvSpPr>
            <p:spPr bwMode="auto">
              <a:xfrm>
                <a:off x="1344" y="3332"/>
                <a:ext cx="256" cy="8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pPr eaLnBrk="0" hangingPunct="0"/>
                <a:r>
                  <a:rPr lang="en-GB" sz="900">
                    <a:solidFill>
                      <a:srgbClr val="000000"/>
                    </a:solidFill>
                  </a:rPr>
                  <a:t>speaker</a:t>
                </a:r>
                <a:endParaRPr lang="en-GB" sz="2000">
                  <a:solidFill>
                    <a:srgbClr val="FFCC00"/>
                  </a:solidFill>
                </a:endParaRPr>
              </a:p>
            </p:txBody>
          </p:sp>
          <p:grpSp>
            <p:nvGrpSpPr>
              <p:cNvPr id="18486" name="Group 171"/>
              <p:cNvGrpSpPr>
                <a:grpSpLocks/>
              </p:cNvGrpSpPr>
              <p:nvPr/>
            </p:nvGrpSpPr>
            <p:grpSpPr bwMode="auto">
              <a:xfrm>
                <a:off x="1605" y="3340"/>
                <a:ext cx="141" cy="164"/>
                <a:chOff x="2096" y="1459"/>
                <a:chExt cx="103" cy="155"/>
              </a:xfrm>
            </p:grpSpPr>
            <p:sp>
              <p:nvSpPr>
                <p:cNvPr id="18541" name="Line 172"/>
                <p:cNvSpPr>
                  <a:spLocks noChangeShapeType="1"/>
                </p:cNvSpPr>
                <p:nvPr/>
              </p:nvSpPr>
              <p:spPr bwMode="auto">
                <a:xfrm>
                  <a:off x="2096" y="1459"/>
                  <a:ext cx="80" cy="121"/>
                </a:xfrm>
                <a:prstGeom prst="line">
                  <a:avLst/>
                </a:prstGeom>
                <a:noFill/>
                <a:ln w="793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542" name="Freeform 173"/>
                <p:cNvSpPr>
                  <a:spLocks/>
                </p:cNvSpPr>
                <p:nvPr/>
              </p:nvSpPr>
              <p:spPr bwMode="auto">
                <a:xfrm>
                  <a:off x="2156" y="1565"/>
                  <a:ext cx="43" cy="49"/>
                </a:xfrm>
                <a:custGeom>
                  <a:avLst/>
                  <a:gdLst>
                    <a:gd name="T0" fmla="*/ 0 w 43"/>
                    <a:gd name="T1" fmla="*/ 25 h 49"/>
                    <a:gd name="T2" fmla="*/ 43 w 43"/>
                    <a:gd name="T3" fmla="*/ 49 h 49"/>
                    <a:gd name="T4" fmla="*/ 36 w 43"/>
                    <a:gd name="T5" fmla="*/ 0 h 49"/>
                    <a:gd name="T6" fmla="*/ 0 w 43"/>
                    <a:gd name="T7" fmla="*/ 25 h 49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3"/>
                    <a:gd name="T13" fmla="*/ 0 h 49"/>
                    <a:gd name="T14" fmla="*/ 43 w 43"/>
                    <a:gd name="T15" fmla="*/ 49 h 49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3" h="49">
                      <a:moveTo>
                        <a:pt x="0" y="25"/>
                      </a:moveTo>
                      <a:lnTo>
                        <a:pt x="43" y="49"/>
                      </a:lnTo>
                      <a:lnTo>
                        <a:pt x="36" y="0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sp>
            <p:nvSpPr>
              <p:cNvPr id="18487" name="Rectangle 174"/>
              <p:cNvSpPr>
                <a:spLocks noChangeArrowheads="1"/>
              </p:cNvSpPr>
              <p:nvPr/>
            </p:nvSpPr>
            <p:spPr bwMode="auto">
              <a:xfrm>
                <a:off x="2121" y="3360"/>
                <a:ext cx="24" cy="8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pPr eaLnBrk="0" hangingPunct="0"/>
                <a:r>
                  <a:rPr lang="en-GB" sz="900">
                    <a:solidFill>
                      <a:srgbClr val="000000"/>
                    </a:solidFill>
                  </a:rPr>
                  <a:t>-</a:t>
                </a:r>
                <a:endParaRPr lang="en-GB" sz="2000">
                  <a:solidFill>
                    <a:srgbClr val="FFCC00"/>
                  </a:solidFill>
                </a:endParaRPr>
              </a:p>
            </p:txBody>
          </p:sp>
          <p:sp>
            <p:nvSpPr>
              <p:cNvPr id="18488" name="Freeform 182"/>
              <p:cNvSpPr>
                <a:spLocks/>
              </p:cNvSpPr>
              <p:nvPr/>
            </p:nvSpPr>
            <p:spPr bwMode="auto">
              <a:xfrm>
                <a:off x="2359" y="3554"/>
                <a:ext cx="356" cy="176"/>
              </a:xfrm>
              <a:custGeom>
                <a:avLst/>
                <a:gdLst>
                  <a:gd name="T0" fmla="*/ 0 w 413"/>
                  <a:gd name="T1" fmla="*/ 88 h 207"/>
                  <a:gd name="T2" fmla="*/ 72 w 413"/>
                  <a:gd name="T3" fmla="*/ 176 h 207"/>
                  <a:gd name="T4" fmla="*/ 72 w 413"/>
                  <a:gd name="T5" fmla="*/ 132 h 207"/>
                  <a:gd name="T6" fmla="*/ 284 w 413"/>
                  <a:gd name="T7" fmla="*/ 132 h 207"/>
                  <a:gd name="T8" fmla="*/ 284 w 413"/>
                  <a:gd name="T9" fmla="*/ 176 h 207"/>
                  <a:gd name="T10" fmla="*/ 356 w 413"/>
                  <a:gd name="T11" fmla="*/ 88 h 207"/>
                  <a:gd name="T12" fmla="*/ 284 w 413"/>
                  <a:gd name="T13" fmla="*/ 0 h 207"/>
                  <a:gd name="T14" fmla="*/ 284 w 413"/>
                  <a:gd name="T15" fmla="*/ 44 h 207"/>
                  <a:gd name="T16" fmla="*/ 72 w 413"/>
                  <a:gd name="T17" fmla="*/ 44 h 207"/>
                  <a:gd name="T18" fmla="*/ 72 w 413"/>
                  <a:gd name="T19" fmla="*/ 0 h 207"/>
                  <a:gd name="T20" fmla="*/ 0 w 413"/>
                  <a:gd name="T21" fmla="*/ 88 h 20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13"/>
                  <a:gd name="T34" fmla="*/ 0 h 207"/>
                  <a:gd name="T35" fmla="*/ 413 w 413"/>
                  <a:gd name="T36" fmla="*/ 207 h 20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13" h="207">
                    <a:moveTo>
                      <a:pt x="0" y="103"/>
                    </a:moveTo>
                    <a:lnTo>
                      <a:pt x="83" y="207"/>
                    </a:lnTo>
                    <a:lnTo>
                      <a:pt x="83" y="155"/>
                    </a:lnTo>
                    <a:lnTo>
                      <a:pt x="330" y="155"/>
                    </a:lnTo>
                    <a:lnTo>
                      <a:pt x="330" y="207"/>
                    </a:lnTo>
                    <a:lnTo>
                      <a:pt x="413" y="103"/>
                    </a:lnTo>
                    <a:lnTo>
                      <a:pt x="330" y="0"/>
                    </a:lnTo>
                    <a:lnTo>
                      <a:pt x="330" y="52"/>
                    </a:lnTo>
                    <a:lnTo>
                      <a:pt x="83" y="52"/>
                    </a:lnTo>
                    <a:lnTo>
                      <a:pt x="83" y="0"/>
                    </a:lnTo>
                    <a:lnTo>
                      <a:pt x="0" y="103"/>
                    </a:lnTo>
                    <a:close/>
                  </a:path>
                </a:pathLst>
              </a:custGeom>
              <a:solidFill>
                <a:schemeClr val="bg1"/>
              </a:solidFill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489" name="Rectangle 183"/>
              <p:cNvSpPr>
                <a:spLocks noChangeArrowheads="1"/>
              </p:cNvSpPr>
              <p:nvPr/>
            </p:nvSpPr>
            <p:spPr bwMode="auto">
              <a:xfrm>
                <a:off x="2417" y="3601"/>
                <a:ext cx="242" cy="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pPr eaLnBrk="0" hangingPunct="0"/>
                <a:r>
                  <a:rPr lang="en-GB" sz="900">
                    <a:solidFill>
                      <a:srgbClr val="010000"/>
                    </a:solidFill>
                  </a:rPr>
                  <a:t>&gt;100 m</a:t>
                </a:r>
                <a:endParaRPr lang="en-GB" sz="2000">
                  <a:solidFill>
                    <a:srgbClr val="FFCC00"/>
                  </a:solidFill>
                </a:endParaRPr>
              </a:p>
            </p:txBody>
          </p:sp>
          <p:sp>
            <p:nvSpPr>
              <p:cNvPr id="18490" name="Rectangle 185"/>
              <p:cNvSpPr>
                <a:spLocks noChangeArrowheads="1"/>
              </p:cNvSpPr>
              <p:nvPr/>
            </p:nvSpPr>
            <p:spPr bwMode="auto">
              <a:xfrm>
                <a:off x="1176" y="3609"/>
                <a:ext cx="242" cy="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pPr eaLnBrk="0" hangingPunct="0"/>
                <a:r>
                  <a:rPr lang="en-GB" sz="900">
                    <a:solidFill>
                      <a:srgbClr val="010000"/>
                    </a:solidFill>
                  </a:rPr>
                  <a:t>&gt;100 m</a:t>
                </a:r>
                <a:endParaRPr lang="en-GB" sz="2000">
                  <a:solidFill>
                    <a:srgbClr val="FFCC00"/>
                  </a:solidFill>
                </a:endParaRPr>
              </a:p>
            </p:txBody>
          </p:sp>
          <p:sp>
            <p:nvSpPr>
              <p:cNvPr id="18491" name="Line 187"/>
              <p:cNvSpPr>
                <a:spLocks noChangeShapeType="1"/>
              </p:cNvSpPr>
              <p:nvPr/>
            </p:nvSpPr>
            <p:spPr bwMode="auto">
              <a:xfrm>
                <a:off x="1309" y="3708"/>
                <a:ext cx="0" cy="424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prstDash val="dash"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92" name="Freeform 119"/>
              <p:cNvSpPr>
                <a:spLocks/>
              </p:cNvSpPr>
              <p:nvPr/>
            </p:nvSpPr>
            <p:spPr bwMode="auto">
              <a:xfrm>
                <a:off x="2782" y="3511"/>
                <a:ext cx="311" cy="98"/>
              </a:xfrm>
              <a:custGeom>
                <a:avLst/>
                <a:gdLst>
                  <a:gd name="T0" fmla="*/ 0 w 361"/>
                  <a:gd name="T1" fmla="*/ 0 h 115"/>
                  <a:gd name="T2" fmla="*/ 20 w 361"/>
                  <a:gd name="T3" fmla="*/ 27 h 115"/>
                  <a:gd name="T4" fmla="*/ 29 w 361"/>
                  <a:gd name="T5" fmla="*/ 40 h 115"/>
                  <a:gd name="T6" fmla="*/ 40 w 361"/>
                  <a:gd name="T7" fmla="*/ 51 h 115"/>
                  <a:gd name="T8" fmla="*/ 52 w 361"/>
                  <a:gd name="T9" fmla="*/ 63 h 115"/>
                  <a:gd name="T10" fmla="*/ 63 w 361"/>
                  <a:gd name="T11" fmla="*/ 73 h 115"/>
                  <a:gd name="T12" fmla="*/ 75 w 361"/>
                  <a:gd name="T13" fmla="*/ 81 h 115"/>
                  <a:gd name="T14" fmla="*/ 89 w 361"/>
                  <a:gd name="T15" fmla="*/ 88 h 115"/>
                  <a:gd name="T16" fmla="*/ 103 w 361"/>
                  <a:gd name="T17" fmla="*/ 93 h 115"/>
                  <a:gd name="T18" fmla="*/ 120 w 361"/>
                  <a:gd name="T19" fmla="*/ 95 h 115"/>
                  <a:gd name="T20" fmla="*/ 137 w 361"/>
                  <a:gd name="T21" fmla="*/ 98 h 115"/>
                  <a:gd name="T22" fmla="*/ 155 w 361"/>
                  <a:gd name="T23" fmla="*/ 98 h 115"/>
                  <a:gd name="T24" fmla="*/ 173 w 361"/>
                  <a:gd name="T25" fmla="*/ 98 h 115"/>
                  <a:gd name="T26" fmla="*/ 190 w 361"/>
                  <a:gd name="T27" fmla="*/ 95 h 115"/>
                  <a:gd name="T28" fmla="*/ 208 w 361"/>
                  <a:gd name="T29" fmla="*/ 93 h 115"/>
                  <a:gd name="T30" fmla="*/ 222 w 361"/>
                  <a:gd name="T31" fmla="*/ 88 h 115"/>
                  <a:gd name="T32" fmla="*/ 229 w 361"/>
                  <a:gd name="T33" fmla="*/ 84 h 115"/>
                  <a:gd name="T34" fmla="*/ 236 w 361"/>
                  <a:gd name="T35" fmla="*/ 80 h 115"/>
                  <a:gd name="T36" fmla="*/ 250 w 361"/>
                  <a:gd name="T37" fmla="*/ 70 h 115"/>
                  <a:gd name="T38" fmla="*/ 263 w 361"/>
                  <a:gd name="T39" fmla="*/ 57 h 115"/>
                  <a:gd name="T40" fmla="*/ 275 w 361"/>
                  <a:gd name="T41" fmla="*/ 43 h 115"/>
                  <a:gd name="T42" fmla="*/ 286 w 361"/>
                  <a:gd name="T43" fmla="*/ 30 h 115"/>
                  <a:gd name="T44" fmla="*/ 296 w 361"/>
                  <a:gd name="T45" fmla="*/ 17 h 115"/>
                  <a:gd name="T46" fmla="*/ 304 w 361"/>
                  <a:gd name="T47" fmla="*/ 8 h 115"/>
                  <a:gd name="T48" fmla="*/ 308 w 361"/>
                  <a:gd name="T49" fmla="*/ 3 h 115"/>
                  <a:gd name="T50" fmla="*/ 311 w 361"/>
                  <a:gd name="T51" fmla="*/ 0 h 115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361"/>
                  <a:gd name="T79" fmla="*/ 0 h 115"/>
                  <a:gd name="T80" fmla="*/ 361 w 361"/>
                  <a:gd name="T81" fmla="*/ 115 h 115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361" h="115">
                    <a:moveTo>
                      <a:pt x="0" y="0"/>
                    </a:moveTo>
                    <a:lnTo>
                      <a:pt x="23" y="32"/>
                    </a:lnTo>
                    <a:lnTo>
                      <a:pt x="34" y="47"/>
                    </a:lnTo>
                    <a:lnTo>
                      <a:pt x="47" y="60"/>
                    </a:lnTo>
                    <a:lnTo>
                      <a:pt x="60" y="74"/>
                    </a:lnTo>
                    <a:lnTo>
                      <a:pt x="73" y="86"/>
                    </a:lnTo>
                    <a:lnTo>
                      <a:pt x="87" y="95"/>
                    </a:lnTo>
                    <a:lnTo>
                      <a:pt x="103" y="103"/>
                    </a:lnTo>
                    <a:lnTo>
                      <a:pt x="120" y="109"/>
                    </a:lnTo>
                    <a:lnTo>
                      <a:pt x="139" y="112"/>
                    </a:lnTo>
                    <a:lnTo>
                      <a:pt x="159" y="115"/>
                    </a:lnTo>
                    <a:lnTo>
                      <a:pt x="180" y="115"/>
                    </a:lnTo>
                    <a:lnTo>
                      <a:pt x="201" y="115"/>
                    </a:lnTo>
                    <a:lnTo>
                      <a:pt x="221" y="112"/>
                    </a:lnTo>
                    <a:lnTo>
                      <a:pt x="241" y="109"/>
                    </a:lnTo>
                    <a:lnTo>
                      <a:pt x="258" y="103"/>
                    </a:lnTo>
                    <a:lnTo>
                      <a:pt x="266" y="99"/>
                    </a:lnTo>
                    <a:lnTo>
                      <a:pt x="274" y="94"/>
                    </a:lnTo>
                    <a:lnTo>
                      <a:pt x="290" y="82"/>
                    </a:lnTo>
                    <a:lnTo>
                      <a:pt x="305" y="67"/>
                    </a:lnTo>
                    <a:lnTo>
                      <a:pt x="319" y="51"/>
                    </a:lnTo>
                    <a:lnTo>
                      <a:pt x="332" y="35"/>
                    </a:lnTo>
                    <a:lnTo>
                      <a:pt x="344" y="20"/>
                    </a:lnTo>
                    <a:lnTo>
                      <a:pt x="353" y="9"/>
                    </a:lnTo>
                    <a:lnTo>
                      <a:pt x="358" y="3"/>
                    </a:lnTo>
                    <a:lnTo>
                      <a:pt x="361" y="0"/>
                    </a:lnTo>
                  </a:path>
                </a:pathLst>
              </a:custGeom>
              <a:solidFill>
                <a:schemeClr val="bg1"/>
              </a:solidFill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grpSp>
            <p:nvGrpSpPr>
              <p:cNvPr id="18493" name="Group 128"/>
              <p:cNvGrpSpPr>
                <a:grpSpLocks/>
              </p:cNvGrpSpPr>
              <p:nvPr/>
            </p:nvGrpSpPr>
            <p:grpSpPr bwMode="auto">
              <a:xfrm>
                <a:off x="1705" y="3039"/>
                <a:ext cx="178" cy="526"/>
                <a:chOff x="2175" y="1099"/>
                <a:chExt cx="207" cy="619"/>
              </a:xfrm>
            </p:grpSpPr>
            <p:grpSp>
              <p:nvGrpSpPr>
                <p:cNvPr id="18530" name="Group 129"/>
                <p:cNvGrpSpPr>
                  <a:grpSpLocks/>
                </p:cNvGrpSpPr>
                <p:nvPr/>
              </p:nvGrpSpPr>
              <p:grpSpPr bwMode="auto">
                <a:xfrm>
                  <a:off x="2175" y="1099"/>
                  <a:ext cx="207" cy="619"/>
                  <a:chOff x="2175" y="1099"/>
                  <a:chExt cx="207" cy="619"/>
                </a:xfrm>
              </p:grpSpPr>
              <p:grpSp>
                <p:nvGrpSpPr>
                  <p:cNvPr id="18533" name="Group 130"/>
                  <p:cNvGrpSpPr>
                    <a:grpSpLocks/>
                  </p:cNvGrpSpPr>
                  <p:nvPr/>
                </p:nvGrpSpPr>
                <p:grpSpPr bwMode="auto">
                  <a:xfrm>
                    <a:off x="2175" y="1099"/>
                    <a:ext cx="207" cy="309"/>
                    <a:chOff x="2175" y="1099"/>
                    <a:chExt cx="207" cy="309"/>
                  </a:xfrm>
                </p:grpSpPr>
                <p:sp>
                  <p:nvSpPr>
                    <p:cNvPr id="18537" name="Freeform 131"/>
                    <p:cNvSpPr>
                      <a:spLocks/>
                    </p:cNvSpPr>
                    <p:nvPr/>
                  </p:nvSpPr>
                  <p:spPr bwMode="auto">
                    <a:xfrm>
                      <a:off x="2175" y="1099"/>
                      <a:ext cx="207" cy="309"/>
                    </a:xfrm>
                    <a:custGeom>
                      <a:avLst/>
                      <a:gdLst>
                        <a:gd name="T0" fmla="*/ 103 w 207"/>
                        <a:gd name="T1" fmla="*/ 0 h 309"/>
                        <a:gd name="T2" fmla="*/ 83 w 207"/>
                        <a:gd name="T3" fmla="*/ 1 h 309"/>
                        <a:gd name="T4" fmla="*/ 63 w 207"/>
                        <a:gd name="T5" fmla="*/ 3 h 309"/>
                        <a:gd name="T6" fmla="*/ 46 w 207"/>
                        <a:gd name="T7" fmla="*/ 6 h 309"/>
                        <a:gd name="T8" fmla="*/ 30 w 207"/>
                        <a:gd name="T9" fmla="*/ 11 h 309"/>
                        <a:gd name="T10" fmla="*/ 17 w 207"/>
                        <a:gd name="T11" fmla="*/ 17 h 309"/>
                        <a:gd name="T12" fmla="*/ 8 w 207"/>
                        <a:gd name="T13" fmla="*/ 24 h 309"/>
                        <a:gd name="T14" fmla="*/ 3 w 207"/>
                        <a:gd name="T15" fmla="*/ 30 h 309"/>
                        <a:gd name="T16" fmla="*/ 0 w 207"/>
                        <a:gd name="T17" fmla="*/ 38 h 309"/>
                        <a:gd name="T18" fmla="*/ 0 w 207"/>
                        <a:gd name="T19" fmla="*/ 270 h 309"/>
                        <a:gd name="T20" fmla="*/ 3 w 207"/>
                        <a:gd name="T21" fmla="*/ 278 h 309"/>
                        <a:gd name="T22" fmla="*/ 8 w 207"/>
                        <a:gd name="T23" fmla="*/ 285 h 309"/>
                        <a:gd name="T24" fmla="*/ 17 w 207"/>
                        <a:gd name="T25" fmla="*/ 292 h 309"/>
                        <a:gd name="T26" fmla="*/ 30 w 207"/>
                        <a:gd name="T27" fmla="*/ 297 h 309"/>
                        <a:gd name="T28" fmla="*/ 46 w 207"/>
                        <a:gd name="T29" fmla="*/ 302 h 309"/>
                        <a:gd name="T30" fmla="*/ 63 w 207"/>
                        <a:gd name="T31" fmla="*/ 305 h 309"/>
                        <a:gd name="T32" fmla="*/ 83 w 207"/>
                        <a:gd name="T33" fmla="*/ 308 h 309"/>
                        <a:gd name="T34" fmla="*/ 103 w 207"/>
                        <a:gd name="T35" fmla="*/ 309 h 309"/>
                        <a:gd name="T36" fmla="*/ 124 w 207"/>
                        <a:gd name="T37" fmla="*/ 308 h 309"/>
                        <a:gd name="T38" fmla="*/ 144 w 207"/>
                        <a:gd name="T39" fmla="*/ 305 h 309"/>
                        <a:gd name="T40" fmla="*/ 161 w 207"/>
                        <a:gd name="T41" fmla="*/ 302 h 309"/>
                        <a:gd name="T42" fmla="*/ 177 w 207"/>
                        <a:gd name="T43" fmla="*/ 297 h 309"/>
                        <a:gd name="T44" fmla="*/ 189 w 207"/>
                        <a:gd name="T45" fmla="*/ 292 h 309"/>
                        <a:gd name="T46" fmla="*/ 199 w 207"/>
                        <a:gd name="T47" fmla="*/ 285 h 309"/>
                        <a:gd name="T48" fmla="*/ 204 w 207"/>
                        <a:gd name="T49" fmla="*/ 278 h 309"/>
                        <a:gd name="T50" fmla="*/ 207 w 207"/>
                        <a:gd name="T51" fmla="*/ 270 h 309"/>
                        <a:gd name="T52" fmla="*/ 207 w 207"/>
                        <a:gd name="T53" fmla="*/ 38 h 309"/>
                        <a:gd name="T54" fmla="*/ 204 w 207"/>
                        <a:gd name="T55" fmla="*/ 30 h 309"/>
                        <a:gd name="T56" fmla="*/ 199 w 207"/>
                        <a:gd name="T57" fmla="*/ 24 h 309"/>
                        <a:gd name="T58" fmla="*/ 189 w 207"/>
                        <a:gd name="T59" fmla="*/ 17 h 309"/>
                        <a:gd name="T60" fmla="*/ 177 w 207"/>
                        <a:gd name="T61" fmla="*/ 11 h 309"/>
                        <a:gd name="T62" fmla="*/ 161 w 207"/>
                        <a:gd name="T63" fmla="*/ 6 h 309"/>
                        <a:gd name="T64" fmla="*/ 144 w 207"/>
                        <a:gd name="T65" fmla="*/ 3 h 309"/>
                        <a:gd name="T66" fmla="*/ 124 w 207"/>
                        <a:gd name="T67" fmla="*/ 1 h 309"/>
                        <a:gd name="T68" fmla="*/ 103 w 207"/>
                        <a:gd name="T69" fmla="*/ 0 h 309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w 207"/>
                        <a:gd name="T106" fmla="*/ 0 h 309"/>
                        <a:gd name="T107" fmla="*/ 207 w 207"/>
                        <a:gd name="T108" fmla="*/ 309 h 309"/>
                      </a:gdLst>
                      <a:ahLst/>
                      <a:cxnLst>
                        <a:cxn ang="T70">
                          <a:pos x="T0" y="T1"/>
                        </a:cxn>
                        <a:cxn ang="T71">
                          <a:pos x="T2" y="T3"/>
                        </a:cxn>
                        <a:cxn ang="T72">
                          <a:pos x="T4" y="T5"/>
                        </a:cxn>
                        <a:cxn ang="T73">
                          <a:pos x="T6" y="T7"/>
                        </a:cxn>
                        <a:cxn ang="T74">
                          <a:pos x="T8" y="T9"/>
                        </a:cxn>
                        <a:cxn ang="T75">
                          <a:pos x="T10" y="T11"/>
                        </a:cxn>
                        <a:cxn ang="T76">
                          <a:pos x="T12" y="T13"/>
                        </a:cxn>
                        <a:cxn ang="T77">
                          <a:pos x="T14" y="T15"/>
                        </a:cxn>
                        <a:cxn ang="T78">
                          <a:pos x="T16" y="T17"/>
                        </a:cxn>
                        <a:cxn ang="T79">
                          <a:pos x="T18" y="T19"/>
                        </a:cxn>
                        <a:cxn ang="T80">
                          <a:pos x="T20" y="T21"/>
                        </a:cxn>
                        <a:cxn ang="T81">
                          <a:pos x="T22" y="T23"/>
                        </a:cxn>
                        <a:cxn ang="T82">
                          <a:pos x="T24" y="T25"/>
                        </a:cxn>
                        <a:cxn ang="T83">
                          <a:pos x="T26" y="T27"/>
                        </a:cxn>
                        <a:cxn ang="T84">
                          <a:pos x="T28" y="T29"/>
                        </a:cxn>
                        <a:cxn ang="T85">
                          <a:pos x="T30" y="T31"/>
                        </a:cxn>
                        <a:cxn ang="T86">
                          <a:pos x="T32" y="T33"/>
                        </a:cxn>
                        <a:cxn ang="T87">
                          <a:pos x="T34" y="T35"/>
                        </a:cxn>
                        <a:cxn ang="T88">
                          <a:pos x="T36" y="T37"/>
                        </a:cxn>
                        <a:cxn ang="T89">
                          <a:pos x="T38" y="T39"/>
                        </a:cxn>
                        <a:cxn ang="T90">
                          <a:pos x="T40" y="T41"/>
                        </a:cxn>
                        <a:cxn ang="T91">
                          <a:pos x="T42" y="T43"/>
                        </a:cxn>
                        <a:cxn ang="T92">
                          <a:pos x="T44" y="T45"/>
                        </a:cxn>
                        <a:cxn ang="T93">
                          <a:pos x="T46" y="T47"/>
                        </a:cxn>
                        <a:cxn ang="T94">
                          <a:pos x="T48" y="T49"/>
                        </a:cxn>
                        <a:cxn ang="T95">
                          <a:pos x="T50" y="T51"/>
                        </a:cxn>
                        <a:cxn ang="T96">
                          <a:pos x="T52" y="T53"/>
                        </a:cxn>
                        <a:cxn ang="T97">
                          <a:pos x="T54" y="T55"/>
                        </a:cxn>
                        <a:cxn ang="T98">
                          <a:pos x="T56" y="T57"/>
                        </a:cxn>
                        <a:cxn ang="T99">
                          <a:pos x="T58" y="T59"/>
                        </a:cxn>
                        <a:cxn ang="T100">
                          <a:pos x="T60" y="T61"/>
                        </a:cxn>
                        <a:cxn ang="T101">
                          <a:pos x="T62" y="T63"/>
                        </a:cxn>
                        <a:cxn ang="T102">
                          <a:pos x="T64" y="T65"/>
                        </a:cxn>
                        <a:cxn ang="T103">
                          <a:pos x="T66" y="T67"/>
                        </a:cxn>
                        <a:cxn ang="T104">
                          <a:pos x="T68" y="T69"/>
                        </a:cxn>
                      </a:cxnLst>
                      <a:rect l="T105" t="T106" r="T107" b="T108"/>
                      <a:pathLst>
                        <a:path w="207" h="309">
                          <a:moveTo>
                            <a:pt x="103" y="0"/>
                          </a:moveTo>
                          <a:lnTo>
                            <a:pt x="83" y="1"/>
                          </a:lnTo>
                          <a:lnTo>
                            <a:pt x="63" y="3"/>
                          </a:lnTo>
                          <a:lnTo>
                            <a:pt x="46" y="6"/>
                          </a:lnTo>
                          <a:lnTo>
                            <a:pt x="30" y="11"/>
                          </a:lnTo>
                          <a:lnTo>
                            <a:pt x="17" y="17"/>
                          </a:lnTo>
                          <a:lnTo>
                            <a:pt x="8" y="24"/>
                          </a:lnTo>
                          <a:lnTo>
                            <a:pt x="3" y="30"/>
                          </a:lnTo>
                          <a:lnTo>
                            <a:pt x="0" y="38"/>
                          </a:lnTo>
                          <a:lnTo>
                            <a:pt x="0" y="270"/>
                          </a:lnTo>
                          <a:lnTo>
                            <a:pt x="3" y="278"/>
                          </a:lnTo>
                          <a:lnTo>
                            <a:pt x="8" y="285"/>
                          </a:lnTo>
                          <a:lnTo>
                            <a:pt x="17" y="292"/>
                          </a:lnTo>
                          <a:lnTo>
                            <a:pt x="30" y="297"/>
                          </a:lnTo>
                          <a:lnTo>
                            <a:pt x="46" y="302"/>
                          </a:lnTo>
                          <a:lnTo>
                            <a:pt x="63" y="305"/>
                          </a:lnTo>
                          <a:lnTo>
                            <a:pt x="83" y="308"/>
                          </a:lnTo>
                          <a:lnTo>
                            <a:pt x="103" y="309"/>
                          </a:lnTo>
                          <a:lnTo>
                            <a:pt x="124" y="308"/>
                          </a:lnTo>
                          <a:lnTo>
                            <a:pt x="144" y="305"/>
                          </a:lnTo>
                          <a:lnTo>
                            <a:pt x="161" y="302"/>
                          </a:lnTo>
                          <a:lnTo>
                            <a:pt x="177" y="297"/>
                          </a:lnTo>
                          <a:lnTo>
                            <a:pt x="189" y="292"/>
                          </a:lnTo>
                          <a:lnTo>
                            <a:pt x="199" y="285"/>
                          </a:lnTo>
                          <a:lnTo>
                            <a:pt x="204" y="278"/>
                          </a:lnTo>
                          <a:lnTo>
                            <a:pt x="207" y="270"/>
                          </a:lnTo>
                          <a:lnTo>
                            <a:pt x="207" y="38"/>
                          </a:lnTo>
                          <a:lnTo>
                            <a:pt x="204" y="30"/>
                          </a:lnTo>
                          <a:lnTo>
                            <a:pt x="199" y="24"/>
                          </a:lnTo>
                          <a:lnTo>
                            <a:pt x="189" y="17"/>
                          </a:lnTo>
                          <a:lnTo>
                            <a:pt x="177" y="11"/>
                          </a:lnTo>
                          <a:lnTo>
                            <a:pt x="161" y="6"/>
                          </a:lnTo>
                          <a:lnTo>
                            <a:pt x="144" y="3"/>
                          </a:lnTo>
                          <a:lnTo>
                            <a:pt x="124" y="1"/>
                          </a:lnTo>
                          <a:lnTo>
                            <a:pt x="103" y="0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8538" name="Freeform 132"/>
                    <p:cNvSpPr>
                      <a:spLocks/>
                    </p:cNvSpPr>
                    <p:nvPr/>
                  </p:nvSpPr>
                  <p:spPr bwMode="auto">
                    <a:xfrm>
                      <a:off x="2175" y="1099"/>
                      <a:ext cx="207" cy="76"/>
                    </a:xfrm>
                    <a:custGeom>
                      <a:avLst/>
                      <a:gdLst>
                        <a:gd name="T0" fmla="*/ 0 w 207"/>
                        <a:gd name="T1" fmla="*/ 38 h 76"/>
                        <a:gd name="T2" fmla="*/ 3 w 207"/>
                        <a:gd name="T3" fmla="*/ 47 h 76"/>
                        <a:gd name="T4" fmla="*/ 8 w 207"/>
                        <a:gd name="T5" fmla="*/ 53 h 76"/>
                        <a:gd name="T6" fmla="*/ 17 w 207"/>
                        <a:gd name="T7" fmla="*/ 59 h 76"/>
                        <a:gd name="T8" fmla="*/ 30 w 207"/>
                        <a:gd name="T9" fmla="*/ 65 h 76"/>
                        <a:gd name="T10" fmla="*/ 46 w 207"/>
                        <a:gd name="T11" fmla="*/ 69 h 76"/>
                        <a:gd name="T12" fmla="*/ 63 w 207"/>
                        <a:gd name="T13" fmla="*/ 73 h 76"/>
                        <a:gd name="T14" fmla="*/ 83 w 207"/>
                        <a:gd name="T15" fmla="*/ 75 h 76"/>
                        <a:gd name="T16" fmla="*/ 103 w 207"/>
                        <a:gd name="T17" fmla="*/ 76 h 76"/>
                        <a:gd name="T18" fmla="*/ 124 w 207"/>
                        <a:gd name="T19" fmla="*/ 75 h 76"/>
                        <a:gd name="T20" fmla="*/ 144 w 207"/>
                        <a:gd name="T21" fmla="*/ 73 h 76"/>
                        <a:gd name="T22" fmla="*/ 161 w 207"/>
                        <a:gd name="T23" fmla="*/ 69 h 76"/>
                        <a:gd name="T24" fmla="*/ 177 w 207"/>
                        <a:gd name="T25" fmla="*/ 65 h 76"/>
                        <a:gd name="T26" fmla="*/ 189 w 207"/>
                        <a:gd name="T27" fmla="*/ 59 h 76"/>
                        <a:gd name="T28" fmla="*/ 199 w 207"/>
                        <a:gd name="T29" fmla="*/ 53 h 76"/>
                        <a:gd name="T30" fmla="*/ 204 w 207"/>
                        <a:gd name="T31" fmla="*/ 47 h 76"/>
                        <a:gd name="T32" fmla="*/ 207 w 207"/>
                        <a:gd name="T33" fmla="*/ 38 h 76"/>
                        <a:gd name="T34" fmla="*/ 204 w 207"/>
                        <a:gd name="T35" fmla="*/ 30 h 76"/>
                        <a:gd name="T36" fmla="*/ 199 w 207"/>
                        <a:gd name="T37" fmla="*/ 24 h 76"/>
                        <a:gd name="T38" fmla="*/ 189 w 207"/>
                        <a:gd name="T39" fmla="*/ 17 h 76"/>
                        <a:gd name="T40" fmla="*/ 177 w 207"/>
                        <a:gd name="T41" fmla="*/ 11 h 76"/>
                        <a:gd name="T42" fmla="*/ 161 w 207"/>
                        <a:gd name="T43" fmla="*/ 6 h 76"/>
                        <a:gd name="T44" fmla="*/ 144 w 207"/>
                        <a:gd name="T45" fmla="*/ 3 h 76"/>
                        <a:gd name="T46" fmla="*/ 124 w 207"/>
                        <a:gd name="T47" fmla="*/ 1 h 76"/>
                        <a:gd name="T48" fmla="*/ 103 w 207"/>
                        <a:gd name="T49" fmla="*/ 0 h 76"/>
                        <a:gd name="T50" fmla="*/ 83 w 207"/>
                        <a:gd name="T51" fmla="*/ 1 h 76"/>
                        <a:gd name="T52" fmla="*/ 63 w 207"/>
                        <a:gd name="T53" fmla="*/ 3 h 76"/>
                        <a:gd name="T54" fmla="*/ 46 w 207"/>
                        <a:gd name="T55" fmla="*/ 6 h 76"/>
                        <a:gd name="T56" fmla="*/ 30 w 207"/>
                        <a:gd name="T57" fmla="*/ 11 h 76"/>
                        <a:gd name="T58" fmla="*/ 17 w 207"/>
                        <a:gd name="T59" fmla="*/ 17 h 76"/>
                        <a:gd name="T60" fmla="*/ 8 w 207"/>
                        <a:gd name="T61" fmla="*/ 24 h 76"/>
                        <a:gd name="T62" fmla="*/ 3 w 207"/>
                        <a:gd name="T63" fmla="*/ 30 h 76"/>
                        <a:gd name="T64" fmla="*/ 0 w 207"/>
                        <a:gd name="T65" fmla="*/ 38 h 76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w 207"/>
                        <a:gd name="T100" fmla="*/ 0 h 76"/>
                        <a:gd name="T101" fmla="*/ 207 w 207"/>
                        <a:gd name="T102" fmla="*/ 76 h 76"/>
                      </a:gdLst>
                      <a:ahLst/>
                      <a:cxnLst>
                        <a:cxn ang="T66">
                          <a:pos x="T0" y="T1"/>
                        </a:cxn>
                        <a:cxn ang="T67">
                          <a:pos x="T2" y="T3"/>
                        </a:cxn>
                        <a:cxn ang="T68">
                          <a:pos x="T4" y="T5"/>
                        </a:cxn>
                        <a:cxn ang="T69">
                          <a:pos x="T6" y="T7"/>
                        </a:cxn>
                        <a:cxn ang="T70">
                          <a:pos x="T8" y="T9"/>
                        </a:cxn>
                        <a:cxn ang="T71">
                          <a:pos x="T10" y="T11"/>
                        </a:cxn>
                        <a:cxn ang="T72">
                          <a:pos x="T12" y="T13"/>
                        </a:cxn>
                        <a:cxn ang="T73">
                          <a:pos x="T14" y="T15"/>
                        </a:cxn>
                        <a:cxn ang="T74">
                          <a:pos x="T16" y="T17"/>
                        </a:cxn>
                        <a:cxn ang="T75">
                          <a:pos x="T18" y="T19"/>
                        </a:cxn>
                        <a:cxn ang="T76">
                          <a:pos x="T20" y="T21"/>
                        </a:cxn>
                        <a:cxn ang="T77">
                          <a:pos x="T22" y="T23"/>
                        </a:cxn>
                        <a:cxn ang="T78">
                          <a:pos x="T24" y="T25"/>
                        </a:cxn>
                        <a:cxn ang="T79">
                          <a:pos x="T26" y="T27"/>
                        </a:cxn>
                        <a:cxn ang="T80">
                          <a:pos x="T28" y="T29"/>
                        </a:cxn>
                        <a:cxn ang="T81">
                          <a:pos x="T30" y="T31"/>
                        </a:cxn>
                        <a:cxn ang="T82">
                          <a:pos x="T32" y="T33"/>
                        </a:cxn>
                        <a:cxn ang="T83">
                          <a:pos x="T34" y="T35"/>
                        </a:cxn>
                        <a:cxn ang="T84">
                          <a:pos x="T36" y="T37"/>
                        </a:cxn>
                        <a:cxn ang="T85">
                          <a:pos x="T38" y="T39"/>
                        </a:cxn>
                        <a:cxn ang="T86">
                          <a:pos x="T40" y="T41"/>
                        </a:cxn>
                        <a:cxn ang="T87">
                          <a:pos x="T42" y="T43"/>
                        </a:cxn>
                        <a:cxn ang="T88">
                          <a:pos x="T44" y="T45"/>
                        </a:cxn>
                        <a:cxn ang="T89">
                          <a:pos x="T46" y="T47"/>
                        </a:cxn>
                        <a:cxn ang="T90">
                          <a:pos x="T48" y="T49"/>
                        </a:cxn>
                        <a:cxn ang="T91">
                          <a:pos x="T50" y="T51"/>
                        </a:cxn>
                        <a:cxn ang="T92">
                          <a:pos x="T52" y="T53"/>
                        </a:cxn>
                        <a:cxn ang="T93">
                          <a:pos x="T54" y="T55"/>
                        </a:cxn>
                        <a:cxn ang="T94">
                          <a:pos x="T56" y="T57"/>
                        </a:cxn>
                        <a:cxn ang="T95">
                          <a:pos x="T58" y="T59"/>
                        </a:cxn>
                        <a:cxn ang="T96">
                          <a:pos x="T60" y="T61"/>
                        </a:cxn>
                        <a:cxn ang="T97">
                          <a:pos x="T62" y="T63"/>
                        </a:cxn>
                        <a:cxn ang="T98">
                          <a:pos x="T64" y="T65"/>
                        </a:cxn>
                      </a:cxnLst>
                      <a:rect l="T99" t="T100" r="T101" b="T102"/>
                      <a:pathLst>
                        <a:path w="207" h="76">
                          <a:moveTo>
                            <a:pt x="0" y="38"/>
                          </a:moveTo>
                          <a:lnTo>
                            <a:pt x="3" y="47"/>
                          </a:lnTo>
                          <a:lnTo>
                            <a:pt x="8" y="53"/>
                          </a:lnTo>
                          <a:lnTo>
                            <a:pt x="17" y="59"/>
                          </a:lnTo>
                          <a:lnTo>
                            <a:pt x="30" y="65"/>
                          </a:lnTo>
                          <a:lnTo>
                            <a:pt x="46" y="69"/>
                          </a:lnTo>
                          <a:lnTo>
                            <a:pt x="63" y="73"/>
                          </a:lnTo>
                          <a:lnTo>
                            <a:pt x="83" y="75"/>
                          </a:lnTo>
                          <a:lnTo>
                            <a:pt x="103" y="76"/>
                          </a:lnTo>
                          <a:lnTo>
                            <a:pt x="124" y="75"/>
                          </a:lnTo>
                          <a:lnTo>
                            <a:pt x="144" y="73"/>
                          </a:lnTo>
                          <a:lnTo>
                            <a:pt x="161" y="69"/>
                          </a:lnTo>
                          <a:lnTo>
                            <a:pt x="177" y="65"/>
                          </a:lnTo>
                          <a:lnTo>
                            <a:pt x="189" y="59"/>
                          </a:lnTo>
                          <a:lnTo>
                            <a:pt x="199" y="53"/>
                          </a:lnTo>
                          <a:lnTo>
                            <a:pt x="204" y="47"/>
                          </a:lnTo>
                          <a:lnTo>
                            <a:pt x="207" y="38"/>
                          </a:lnTo>
                          <a:lnTo>
                            <a:pt x="204" y="30"/>
                          </a:lnTo>
                          <a:lnTo>
                            <a:pt x="199" y="24"/>
                          </a:lnTo>
                          <a:lnTo>
                            <a:pt x="189" y="17"/>
                          </a:lnTo>
                          <a:lnTo>
                            <a:pt x="177" y="11"/>
                          </a:lnTo>
                          <a:lnTo>
                            <a:pt x="161" y="6"/>
                          </a:lnTo>
                          <a:lnTo>
                            <a:pt x="144" y="3"/>
                          </a:lnTo>
                          <a:lnTo>
                            <a:pt x="124" y="1"/>
                          </a:lnTo>
                          <a:lnTo>
                            <a:pt x="103" y="0"/>
                          </a:lnTo>
                          <a:lnTo>
                            <a:pt x="83" y="1"/>
                          </a:lnTo>
                          <a:lnTo>
                            <a:pt x="63" y="3"/>
                          </a:lnTo>
                          <a:lnTo>
                            <a:pt x="46" y="6"/>
                          </a:lnTo>
                          <a:lnTo>
                            <a:pt x="30" y="11"/>
                          </a:lnTo>
                          <a:lnTo>
                            <a:pt x="17" y="17"/>
                          </a:lnTo>
                          <a:lnTo>
                            <a:pt x="8" y="24"/>
                          </a:lnTo>
                          <a:lnTo>
                            <a:pt x="3" y="30"/>
                          </a:lnTo>
                          <a:lnTo>
                            <a:pt x="0" y="38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8539" name="Freeform 133"/>
                    <p:cNvSpPr>
                      <a:spLocks/>
                    </p:cNvSpPr>
                    <p:nvPr/>
                  </p:nvSpPr>
                  <p:spPr bwMode="auto">
                    <a:xfrm>
                      <a:off x="2175" y="1099"/>
                      <a:ext cx="207" cy="309"/>
                    </a:xfrm>
                    <a:custGeom>
                      <a:avLst/>
                      <a:gdLst>
                        <a:gd name="T0" fmla="*/ 103 w 207"/>
                        <a:gd name="T1" fmla="*/ 0 h 309"/>
                        <a:gd name="T2" fmla="*/ 83 w 207"/>
                        <a:gd name="T3" fmla="*/ 1 h 309"/>
                        <a:gd name="T4" fmla="*/ 63 w 207"/>
                        <a:gd name="T5" fmla="*/ 3 h 309"/>
                        <a:gd name="T6" fmla="*/ 46 w 207"/>
                        <a:gd name="T7" fmla="*/ 6 h 309"/>
                        <a:gd name="T8" fmla="*/ 30 w 207"/>
                        <a:gd name="T9" fmla="*/ 11 h 309"/>
                        <a:gd name="T10" fmla="*/ 17 w 207"/>
                        <a:gd name="T11" fmla="*/ 17 h 309"/>
                        <a:gd name="T12" fmla="*/ 8 w 207"/>
                        <a:gd name="T13" fmla="*/ 24 h 309"/>
                        <a:gd name="T14" fmla="*/ 3 w 207"/>
                        <a:gd name="T15" fmla="*/ 30 h 309"/>
                        <a:gd name="T16" fmla="*/ 0 w 207"/>
                        <a:gd name="T17" fmla="*/ 38 h 309"/>
                        <a:gd name="T18" fmla="*/ 0 w 207"/>
                        <a:gd name="T19" fmla="*/ 270 h 309"/>
                        <a:gd name="T20" fmla="*/ 3 w 207"/>
                        <a:gd name="T21" fmla="*/ 278 h 309"/>
                        <a:gd name="T22" fmla="*/ 8 w 207"/>
                        <a:gd name="T23" fmla="*/ 285 h 309"/>
                        <a:gd name="T24" fmla="*/ 17 w 207"/>
                        <a:gd name="T25" fmla="*/ 292 h 309"/>
                        <a:gd name="T26" fmla="*/ 30 w 207"/>
                        <a:gd name="T27" fmla="*/ 297 h 309"/>
                        <a:gd name="T28" fmla="*/ 46 w 207"/>
                        <a:gd name="T29" fmla="*/ 302 h 309"/>
                        <a:gd name="T30" fmla="*/ 63 w 207"/>
                        <a:gd name="T31" fmla="*/ 305 h 309"/>
                        <a:gd name="T32" fmla="*/ 83 w 207"/>
                        <a:gd name="T33" fmla="*/ 308 h 309"/>
                        <a:gd name="T34" fmla="*/ 103 w 207"/>
                        <a:gd name="T35" fmla="*/ 309 h 309"/>
                        <a:gd name="T36" fmla="*/ 124 w 207"/>
                        <a:gd name="T37" fmla="*/ 308 h 309"/>
                        <a:gd name="T38" fmla="*/ 144 w 207"/>
                        <a:gd name="T39" fmla="*/ 305 h 309"/>
                        <a:gd name="T40" fmla="*/ 161 w 207"/>
                        <a:gd name="T41" fmla="*/ 302 h 309"/>
                        <a:gd name="T42" fmla="*/ 177 w 207"/>
                        <a:gd name="T43" fmla="*/ 297 h 309"/>
                        <a:gd name="T44" fmla="*/ 189 w 207"/>
                        <a:gd name="T45" fmla="*/ 292 h 309"/>
                        <a:gd name="T46" fmla="*/ 199 w 207"/>
                        <a:gd name="T47" fmla="*/ 285 h 309"/>
                        <a:gd name="T48" fmla="*/ 204 w 207"/>
                        <a:gd name="T49" fmla="*/ 278 h 309"/>
                        <a:gd name="T50" fmla="*/ 207 w 207"/>
                        <a:gd name="T51" fmla="*/ 270 h 309"/>
                        <a:gd name="T52" fmla="*/ 207 w 207"/>
                        <a:gd name="T53" fmla="*/ 38 h 309"/>
                        <a:gd name="T54" fmla="*/ 204 w 207"/>
                        <a:gd name="T55" fmla="*/ 30 h 309"/>
                        <a:gd name="T56" fmla="*/ 199 w 207"/>
                        <a:gd name="T57" fmla="*/ 24 h 309"/>
                        <a:gd name="T58" fmla="*/ 189 w 207"/>
                        <a:gd name="T59" fmla="*/ 17 h 309"/>
                        <a:gd name="T60" fmla="*/ 177 w 207"/>
                        <a:gd name="T61" fmla="*/ 11 h 309"/>
                        <a:gd name="T62" fmla="*/ 161 w 207"/>
                        <a:gd name="T63" fmla="*/ 6 h 309"/>
                        <a:gd name="T64" fmla="*/ 144 w 207"/>
                        <a:gd name="T65" fmla="*/ 3 h 309"/>
                        <a:gd name="T66" fmla="*/ 124 w 207"/>
                        <a:gd name="T67" fmla="*/ 1 h 309"/>
                        <a:gd name="T68" fmla="*/ 103 w 207"/>
                        <a:gd name="T69" fmla="*/ 0 h 309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w 207"/>
                        <a:gd name="T106" fmla="*/ 0 h 309"/>
                        <a:gd name="T107" fmla="*/ 207 w 207"/>
                        <a:gd name="T108" fmla="*/ 309 h 309"/>
                      </a:gdLst>
                      <a:ahLst/>
                      <a:cxnLst>
                        <a:cxn ang="T70">
                          <a:pos x="T0" y="T1"/>
                        </a:cxn>
                        <a:cxn ang="T71">
                          <a:pos x="T2" y="T3"/>
                        </a:cxn>
                        <a:cxn ang="T72">
                          <a:pos x="T4" y="T5"/>
                        </a:cxn>
                        <a:cxn ang="T73">
                          <a:pos x="T6" y="T7"/>
                        </a:cxn>
                        <a:cxn ang="T74">
                          <a:pos x="T8" y="T9"/>
                        </a:cxn>
                        <a:cxn ang="T75">
                          <a:pos x="T10" y="T11"/>
                        </a:cxn>
                        <a:cxn ang="T76">
                          <a:pos x="T12" y="T13"/>
                        </a:cxn>
                        <a:cxn ang="T77">
                          <a:pos x="T14" y="T15"/>
                        </a:cxn>
                        <a:cxn ang="T78">
                          <a:pos x="T16" y="T17"/>
                        </a:cxn>
                        <a:cxn ang="T79">
                          <a:pos x="T18" y="T19"/>
                        </a:cxn>
                        <a:cxn ang="T80">
                          <a:pos x="T20" y="T21"/>
                        </a:cxn>
                        <a:cxn ang="T81">
                          <a:pos x="T22" y="T23"/>
                        </a:cxn>
                        <a:cxn ang="T82">
                          <a:pos x="T24" y="T25"/>
                        </a:cxn>
                        <a:cxn ang="T83">
                          <a:pos x="T26" y="T27"/>
                        </a:cxn>
                        <a:cxn ang="T84">
                          <a:pos x="T28" y="T29"/>
                        </a:cxn>
                        <a:cxn ang="T85">
                          <a:pos x="T30" y="T31"/>
                        </a:cxn>
                        <a:cxn ang="T86">
                          <a:pos x="T32" y="T33"/>
                        </a:cxn>
                        <a:cxn ang="T87">
                          <a:pos x="T34" y="T35"/>
                        </a:cxn>
                        <a:cxn ang="T88">
                          <a:pos x="T36" y="T37"/>
                        </a:cxn>
                        <a:cxn ang="T89">
                          <a:pos x="T38" y="T39"/>
                        </a:cxn>
                        <a:cxn ang="T90">
                          <a:pos x="T40" y="T41"/>
                        </a:cxn>
                        <a:cxn ang="T91">
                          <a:pos x="T42" y="T43"/>
                        </a:cxn>
                        <a:cxn ang="T92">
                          <a:pos x="T44" y="T45"/>
                        </a:cxn>
                        <a:cxn ang="T93">
                          <a:pos x="T46" y="T47"/>
                        </a:cxn>
                        <a:cxn ang="T94">
                          <a:pos x="T48" y="T49"/>
                        </a:cxn>
                        <a:cxn ang="T95">
                          <a:pos x="T50" y="T51"/>
                        </a:cxn>
                        <a:cxn ang="T96">
                          <a:pos x="T52" y="T53"/>
                        </a:cxn>
                        <a:cxn ang="T97">
                          <a:pos x="T54" y="T55"/>
                        </a:cxn>
                        <a:cxn ang="T98">
                          <a:pos x="T56" y="T57"/>
                        </a:cxn>
                        <a:cxn ang="T99">
                          <a:pos x="T58" y="T59"/>
                        </a:cxn>
                        <a:cxn ang="T100">
                          <a:pos x="T60" y="T61"/>
                        </a:cxn>
                        <a:cxn ang="T101">
                          <a:pos x="T62" y="T63"/>
                        </a:cxn>
                        <a:cxn ang="T102">
                          <a:pos x="T64" y="T65"/>
                        </a:cxn>
                        <a:cxn ang="T103">
                          <a:pos x="T66" y="T67"/>
                        </a:cxn>
                        <a:cxn ang="T104">
                          <a:pos x="T68" y="T69"/>
                        </a:cxn>
                      </a:cxnLst>
                      <a:rect l="T105" t="T106" r="T107" b="T108"/>
                      <a:pathLst>
                        <a:path w="207" h="309">
                          <a:moveTo>
                            <a:pt x="103" y="0"/>
                          </a:moveTo>
                          <a:lnTo>
                            <a:pt x="83" y="1"/>
                          </a:lnTo>
                          <a:lnTo>
                            <a:pt x="63" y="3"/>
                          </a:lnTo>
                          <a:lnTo>
                            <a:pt x="46" y="6"/>
                          </a:lnTo>
                          <a:lnTo>
                            <a:pt x="30" y="11"/>
                          </a:lnTo>
                          <a:lnTo>
                            <a:pt x="17" y="17"/>
                          </a:lnTo>
                          <a:lnTo>
                            <a:pt x="8" y="24"/>
                          </a:lnTo>
                          <a:lnTo>
                            <a:pt x="3" y="30"/>
                          </a:lnTo>
                          <a:lnTo>
                            <a:pt x="0" y="38"/>
                          </a:lnTo>
                          <a:lnTo>
                            <a:pt x="0" y="270"/>
                          </a:lnTo>
                          <a:lnTo>
                            <a:pt x="3" y="278"/>
                          </a:lnTo>
                          <a:lnTo>
                            <a:pt x="8" y="285"/>
                          </a:lnTo>
                          <a:lnTo>
                            <a:pt x="17" y="292"/>
                          </a:lnTo>
                          <a:lnTo>
                            <a:pt x="30" y="297"/>
                          </a:lnTo>
                          <a:lnTo>
                            <a:pt x="46" y="302"/>
                          </a:lnTo>
                          <a:lnTo>
                            <a:pt x="63" y="305"/>
                          </a:lnTo>
                          <a:lnTo>
                            <a:pt x="83" y="308"/>
                          </a:lnTo>
                          <a:lnTo>
                            <a:pt x="103" y="309"/>
                          </a:lnTo>
                          <a:lnTo>
                            <a:pt x="124" y="308"/>
                          </a:lnTo>
                          <a:lnTo>
                            <a:pt x="144" y="305"/>
                          </a:lnTo>
                          <a:lnTo>
                            <a:pt x="161" y="302"/>
                          </a:lnTo>
                          <a:lnTo>
                            <a:pt x="177" y="297"/>
                          </a:lnTo>
                          <a:lnTo>
                            <a:pt x="189" y="292"/>
                          </a:lnTo>
                          <a:lnTo>
                            <a:pt x="199" y="285"/>
                          </a:lnTo>
                          <a:lnTo>
                            <a:pt x="204" y="278"/>
                          </a:lnTo>
                          <a:lnTo>
                            <a:pt x="207" y="270"/>
                          </a:lnTo>
                          <a:lnTo>
                            <a:pt x="207" y="38"/>
                          </a:lnTo>
                          <a:lnTo>
                            <a:pt x="204" y="30"/>
                          </a:lnTo>
                          <a:lnTo>
                            <a:pt x="199" y="24"/>
                          </a:lnTo>
                          <a:lnTo>
                            <a:pt x="189" y="17"/>
                          </a:lnTo>
                          <a:lnTo>
                            <a:pt x="177" y="11"/>
                          </a:lnTo>
                          <a:lnTo>
                            <a:pt x="161" y="6"/>
                          </a:lnTo>
                          <a:lnTo>
                            <a:pt x="144" y="3"/>
                          </a:lnTo>
                          <a:lnTo>
                            <a:pt x="124" y="1"/>
                          </a:lnTo>
                          <a:lnTo>
                            <a:pt x="103" y="0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7938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8540" name="Freeform 134"/>
                    <p:cNvSpPr>
                      <a:spLocks/>
                    </p:cNvSpPr>
                    <p:nvPr/>
                  </p:nvSpPr>
                  <p:spPr bwMode="auto">
                    <a:xfrm>
                      <a:off x="2175" y="1137"/>
                      <a:ext cx="207" cy="38"/>
                    </a:xfrm>
                    <a:custGeom>
                      <a:avLst/>
                      <a:gdLst>
                        <a:gd name="T0" fmla="*/ 0 w 207"/>
                        <a:gd name="T1" fmla="*/ 0 h 38"/>
                        <a:gd name="T2" fmla="*/ 3 w 207"/>
                        <a:gd name="T3" fmla="*/ 9 h 38"/>
                        <a:gd name="T4" fmla="*/ 8 w 207"/>
                        <a:gd name="T5" fmla="*/ 15 h 38"/>
                        <a:gd name="T6" fmla="*/ 17 w 207"/>
                        <a:gd name="T7" fmla="*/ 21 h 38"/>
                        <a:gd name="T8" fmla="*/ 30 w 207"/>
                        <a:gd name="T9" fmla="*/ 27 h 38"/>
                        <a:gd name="T10" fmla="*/ 46 w 207"/>
                        <a:gd name="T11" fmla="*/ 31 h 38"/>
                        <a:gd name="T12" fmla="*/ 63 w 207"/>
                        <a:gd name="T13" fmla="*/ 35 h 38"/>
                        <a:gd name="T14" fmla="*/ 83 w 207"/>
                        <a:gd name="T15" fmla="*/ 37 h 38"/>
                        <a:gd name="T16" fmla="*/ 103 w 207"/>
                        <a:gd name="T17" fmla="*/ 38 h 38"/>
                        <a:gd name="T18" fmla="*/ 124 w 207"/>
                        <a:gd name="T19" fmla="*/ 37 h 38"/>
                        <a:gd name="T20" fmla="*/ 144 w 207"/>
                        <a:gd name="T21" fmla="*/ 35 h 38"/>
                        <a:gd name="T22" fmla="*/ 161 w 207"/>
                        <a:gd name="T23" fmla="*/ 31 h 38"/>
                        <a:gd name="T24" fmla="*/ 177 w 207"/>
                        <a:gd name="T25" fmla="*/ 27 h 38"/>
                        <a:gd name="T26" fmla="*/ 189 w 207"/>
                        <a:gd name="T27" fmla="*/ 21 h 38"/>
                        <a:gd name="T28" fmla="*/ 199 w 207"/>
                        <a:gd name="T29" fmla="*/ 15 h 38"/>
                        <a:gd name="T30" fmla="*/ 204 w 207"/>
                        <a:gd name="T31" fmla="*/ 9 h 38"/>
                        <a:gd name="T32" fmla="*/ 207 w 207"/>
                        <a:gd name="T33" fmla="*/ 0 h 38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w 207"/>
                        <a:gd name="T52" fmla="*/ 0 h 38"/>
                        <a:gd name="T53" fmla="*/ 207 w 207"/>
                        <a:gd name="T54" fmla="*/ 38 h 38"/>
                      </a:gdLst>
                      <a:ahLst/>
                      <a:cxnLst>
                        <a:cxn ang="T34">
                          <a:pos x="T0" y="T1"/>
                        </a:cxn>
                        <a:cxn ang="T35">
                          <a:pos x="T2" y="T3"/>
                        </a:cxn>
                        <a:cxn ang="T36">
                          <a:pos x="T4" y="T5"/>
                        </a:cxn>
                        <a:cxn ang="T37">
                          <a:pos x="T6" y="T7"/>
                        </a:cxn>
                        <a:cxn ang="T38">
                          <a:pos x="T8" y="T9"/>
                        </a:cxn>
                        <a:cxn ang="T39">
                          <a:pos x="T10" y="T11"/>
                        </a:cxn>
                        <a:cxn ang="T40">
                          <a:pos x="T12" y="T13"/>
                        </a:cxn>
                        <a:cxn ang="T41">
                          <a:pos x="T14" y="T15"/>
                        </a:cxn>
                        <a:cxn ang="T42">
                          <a:pos x="T16" y="T17"/>
                        </a:cxn>
                        <a:cxn ang="T43">
                          <a:pos x="T18" y="T19"/>
                        </a:cxn>
                        <a:cxn ang="T44">
                          <a:pos x="T20" y="T21"/>
                        </a:cxn>
                        <a:cxn ang="T45">
                          <a:pos x="T22" y="T23"/>
                        </a:cxn>
                        <a:cxn ang="T46">
                          <a:pos x="T24" y="T25"/>
                        </a:cxn>
                        <a:cxn ang="T47">
                          <a:pos x="T26" y="T27"/>
                        </a:cxn>
                        <a:cxn ang="T48">
                          <a:pos x="T28" y="T29"/>
                        </a:cxn>
                        <a:cxn ang="T49">
                          <a:pos x="T30" y="T31"/>
                        </a:cxn>
                        <a:cxn ang="T50">
                          <a:pos x="T32" y="T33"/>
                        </a:cxn>
                      </a:cxnLst>
                      <a:rect l="T51" t="T52" r="T53" b="T54"/>
                      <a:pathLst>
                        <a:path w="207" h="38">
                          <a:moveTo>
                            <a:pt x="0" y="0"/>
                          </a:moveTo>
                          <a:lnTo>
                            <a:pt x="3" y="9"/>
                          </a:lnTo>
                          <a:lnTo>
                            <a:pt x="8" y="15"/>
                          </a:lnTo>
                          <a:lnTo>
                            <a:pt x="17" y="21"/>
                          </a:lnTo>
                          <a:lnTo>
                            <a:pt x="30" y="27"/>
                          </a:lnTo>
                          <a:lnTo>
                            <a:pt x="46" y="31"/>
                          </a:lnTo>
                          <a:lnTo>
                            <a:pt x="63" y="35"/>
                          </a:lnTo>
                          <a:lnTo>
                            <a:pt x="83" y="37"/>
                          </a:lnTo>
                          <a:lnTo>
                            <a:pt x="103" y="38"/>
                          </a:lnTo>
                          <a:lnTo>
                            <a:pt x="124" y="37"/>
                          </a:lnTo>
                          <a:lnTo>
                            <a:pt x="144" y="35"/>
                          </a:lnTo>
                          <a:lnTo>
                            <a:pt x="161" y="31"/>
                          </a:lnTo>
                          <a:lnTo>
                            <a:pt x="177" y="27"/>
                          </a:lnTo>
                          <a:lnTo>
                            <a:pt x="189" y="21"/>
                          </a:lnTo>
                          <a:lnTo>
                            <a:pt x="199" y="15"/>
                          </a:lnTo>
                          <a:lnTo>
                            <a:pt x="204" y="9"/>
                          </a:lnTo>
                          <a:lnTo>
                            <a:pt x="207" y="0"/>
                          </a:lnTo>
                        </a:path>
                      </a:pathLst>
                    </a:custGeom>
                    <a:solidFill>
                      <a:schemeClr val="bg1"/>
                    </a:solidFill>
                    <a:ln w="7938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18534" name="Line 135"/>
                  <p:cNvSpPr>
                    <a:spLocks noChangeShapeType="1"/>
                  </p:cNvSpPr>
                  <p:nvPr/>
                </p:nvSpPr>
                <p:spPr bwMode="auto">
                  <a:xfrm>
                    <a:off x="2278" y="1408"/>
                    <a:ext cx="1" cy="155"/>
                  </a:xfrm>
                  <a:prstGeom prst="line">
                    <a:avLst/>
                  </a:prstGeom>
                  <a:noFill/>
                  <a:ln w="7938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8535" name="Rectangle 136"/>
                  <p:cNvSpPr>
                    <a:spLocks noChangeArrowheads="1"/>
                  </p:cNvSpPr>
                  <p:nvPr/>
                </p:nvSpPr>
                <p:spPr bwMode="auto">
                  <a:xfrm>
                    <a:off x="2227" y="1563"/>
                    <a:ext cx="104" cy="52"/>
                  </a:xfrm>
                  <a:prstGeom prst="rect">
                    <a:avLst/>
                  </a:prstGeom>
                  <a:solidFill>
                    <a:schemeClr val="bg1"/>
                  </a:solidFill>
                  <a:ln w="7938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8536" name="Line 137"/>
                  <p:cNvSpPr>
                    <a:spLocks noChangeShapeType="1"/>
                  </p:cNvSpPr>
                  <p:nvPr/>
                </p:nvSpPr>
                <p:spPr bwMode="auto">
                  <a:xfrm>
                    <a:off x="2175" y="1717"/>
                    <a:ext cx="207" cy="1"/>
                  </a:xfrm>
                  <a:prstGeom prst="line">
                    <a:avLst/>
                  </a:prstGeom>
                  <a:noFill/>
                  <a:ln w="7938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18531" name="Line 138"/>
                <p:cNvSpPr>
                  <a:spLocks noChangeShapeType="1"/>
                </p:cNvSpPr>
                <p:nvPr/>
              </p:nvSpPr>
              <p:spPr bwMode="auto">
                <a:xfrm flipV="1">
                  <a:off x="2175" y="1614"/>
                  <a:ext cx="52" cy="103"/>
                </a:xfrm>
                <a:prstGeom prst="line">
                  <a:avLst/>
                </a:prstGeom>
                <a:noFill/>
                <a:ln w="793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532" name="Line 139"/>
                <p:cNvSpPr>
                  <a:spLocks noChangeShapeType="1"/>
                </p:cNvSpPr>
                <p:nvPr/>
              </p:nvSpPr>
              <p:spPr bwMode="auto">
                <a:xfrm flipH="1" flipV="1">
                  <a:off x="2330" y="1614"/>
                  <a:ext cx="52" cy="103"/>
                </a:xfrm>
                <a:prstGeom prst="line">
                  <a:avLst/>
                </a:prstGeom>
                <a:noFill/>
                <a:ln w="793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494" name="Group 124"/>
              <p:cNvGrpSpPr>
                <a:grpSpLocks/>
              </p:cNvGrpSpPr>
              <p:nvPr/>
            </p:nvGrpSpPr>
            <p:grpSpPr bwMode="auto">
              <a:xfrm>
                <a:off x="1883" y="3126"/>
                <a:ext cx="178" cy="1009"/>
                <a:chOff x="2382" y="1202"/>
                <a:chExt cx="207" cy="1187"/>
              </a:xfrm>
            </p:grpSpPr>
            <p:sp>
              <p:nvSpPr>
                <p:cNvPr id="18527" name="Rectangle 125"/>
                <p:cNvSpPr>
                  <a:spLocks noChangeArrowheads="1"/>
                </p:cNvSpPr>
                <p:nvPr/>
              </p:nvSpPr>
              <p:spPr bwMode="auto">
                <a:xfrm>
                  <a:off x="2382" y="2284"/>
                  <a:ext cx="207" cy="105"/>
                </a:xfrm>
                <a:prstGeom prst="rect">
                  <a:avLst/>
                </a:prstGeom>
                <a:solidFill>
                  <a:schemeClr val="bg1"/>
                </a:solidFill>
                <a:ln w="793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8528" name="Oval 126"/>
                <p:cNvSpPr>
                  <a:spLocks noChangeArrowheads="1"/>
                </p:cNvSpPr>
                <p:nvPr/>
              </p:nvSpPr>
              <p:spPr bwMode="auto">
                <a:xfrm>
                  <a:off x="2433" y="1202"/>
                  <a:ext cx="105" cy="104"/>
                </a:xfrm>
                <a:prstGeom prst="ellipse">
                  <a:avLst/>
                </a:prstGeom>
                <a:solidFill>
                  <a:schemeClr val="bg1"/>
                </a:solidFill>
                <a:ln w="793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8529" name="Line 127"/>
                <p:cNvSpPr>
                  <a:spLocks noChangeShapeType="1"/>
                </p:cNvSpPr>
                <p:nvPr/>
              </p:nvSpPr>
              <p:spPr bwMode="auto">
                <a:xfrm flipV="1">
                  <a:off x="2485" y="1305"/>
                  <a:ext cx="1" cy="979"/>
                </a:xfrm>
                <a:prstGeom prst="line">
                  <a:avLst/>
                </a:prstGeom>
                <a:noFill/>
                <a:ln w="793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495" name="Group 91"/>
              <p:cNvGrpSpPr>
                <a:grpSpLocks/>
              </p:cNvGrpSpPr>
              <p:nvPr/>
            </p:nvGrpSpPr>
            <p:grpSpPr bwMode="auto">
              <a:xfrm>
                <a:off x="3027" y="3125"/>
                <a:ext cx="179" cy="1009"/>
                <a:chOff x="5114" y="1202"/>
                <a:chExt cx="208" cy="1187"/>
              </a:xfrm>
            </p:grpSpPr>
            <p:sp>
              <p:nvSpPr>
                <p:cNvPr id="18524" name="Rectangle 92"/>
                <p:cNvSpPr>
                  <a:spLocks noChangeArrowheads="1"/>
                </p:cNvSpPr>
                <p:nvPr/>
              </p:nvSpPr>
              <p:spPr bwMode="auto">
                <a:xfrm>
                  <a:off x="5114" y="2284"/>
                  <a:ext cx="208" cy="105"/>
                </a:xfrm>
                <a:prstGeom prst="rect">
                  <a:avLst/>
                </a:prstGeom>
                <a:solidFill>
                  <a:schemeClr val="bg1"/>
                </a:solidFill>
                <a:ln w="793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8525" name="Oval 93"/>
                <p:cNvSpPr>
                  <a:spLocks noChangeArrowheads="1"/>
                </p:cNvSpPr>
                <p:nvPr/>
              </p:nvSpPr>
              <p:spPr bwMode="auto">
                <a:xfrm>
                  <a:off x="5166" y="1202"/>
                  <a:ext cx="104" cy="104"/>
                </a:xfrm>
                <a:prstGeom prst="ellipse">
                  <a:avLst/>
                </a:prstGeom>
                <a:solidFill>
                  <a:schemeClr val="bg1"/>
                </a:solidFill>
                <a:ln w="793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8526" name="Line 94"/>
                <p:cNvSpPr>
                  <a:spLocks noChangeShapeType="1"/>
                </p:cNvSpPr>
                <p:nvPr/>
              </p:nvSpPr>
              <p:spPr bwMode="auto">
                <a:xfrm flipV="1">
                  <a:off x="5218" y="1305"/>
                  <a:ext cx="1" cy="979"/>
                </a:xfrm>
                <a:prstGeom prst="line">
                  <a:avLst/>
                </a:prstGeom>
                <a:noFill/>
                <a:ln w="793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496" name="Group 95"/>
              <p:cNvGrpSpPr>
                <a:grpSpLocks/>
              </p:cNvGrpSpPr>
              <p:nvPr/>
            </p:nvGrpSpPr>
            <p:grpSpPr bwMode="auto">
              <a:xfrm>
                <a:off x="2849" y="3037"/>
                <a:ext cx="178" cy="526"/>
                <a:chOff x="4908" y="1099"/>
                <a:chExt cx="206" cy="619"/>
              </a:xfrm>
            </p:grpSpPr>
            <p:grpSp>
              <p:nvGrpSpPr>
                <p:cNvPr id="18513" name="Group 96"/>
                <p:cNvGrpSpPr>
                  <a:grpSpLocks/>
                </p:cNvGrpSpPr>
                <p:nvPr/>
              </p:nvGrpSpPr>
              <p:grpSpPr bwMode="auto">
                <a:xfrm>
                  <a:off x="4908" y="1099"/>
                  <a:ext cx="206" cy="619"/>
                  <a:chOff x="4908" y="1099"/>
                  <a:chExt cx="206" cy="619"/>
                </a:xfrm>
              </p:grpSpPr>
              <p:grpSp>
                <p:nvGrpSpPr>
                  <p:cNvPr id="18516" name="Group 97"/>
                  <p:cNvGrpSpPr>
                    <a:grpSpLocks/>
                  </p:cNvGrpSpPr>
                  <p:nvPr/>
                </p:nvGrpSpPr>
                <p:grpSpPr bwMode="auto">
                  <a:xfrm>
                    <a:off x="4908" y="1099"/>
                    <a:ext cx="206" cy="309"/>
                    <a:chOff x="4908" y="1099"/>
                    <a:chExt cx="206" cy="309"/>
                  </a:xfrm>
                </p:grpSpPr>
                <p:sp>
                  <p:nvSpPr>
                    <p:cNvPr id="18520" name="Freeform 98"/>
                    <p:cNvSpPr>
                      <a:spLocks/>
                    </p:cNvSpPr>
                    <p:nvPr/>
                  </p:nvSpPr>
                  <p:spPr bwMode="auto">
                    <a:xfrm>
                      <a:off x="4908" y="1099"/>
                      <a:ext cx="206" cy="309"/>
                    </a:xfrm>
                    <a:custGeom>
                      <a:avLst/>
                      <a:gdLst>
                        <a:gd name="T0" fmla="*/ 103 w 206"/>
                        <a:gd name="T1" fmla="*/ 0 h 309"/>
                        <a:gd name="T2" fmla="*/ 83 w 206"/>
                        <a:gd name="T3" fmla="*/ 1 h 309"/>
                        <a:gd name="T4" fmla="*/ 63 w 206"/>
                        <a:gd name="T5" fmla="*/ 3 h 309"/>
                        <a:gd name="T6" fmla="*/ 46 w 206"/>
                        <a:gd name="T7" fmla="*/ 6 h 309"/>
                        <a:gd name="T8" fmla="*/ 30 w 206"/>
                        <a:gd name="T9" fmla="*/ 11 h 309"/>
                        <a:gd name="T10" fmla="*/ 17 w 206"/>
                        <a:gd name="T11" fmla="*/ 17 h 309"/>
                        <a:gd name="T12" fmla="*/ 8 w 206"/>
                        <a:gd name="T13" fmla="*/ 24 h 309"/>
                        <a:gd name="T14" fmla="*/ 2 w 206"/>
                        <a:gd name="T15" fmla="*/ 30 h 309"/>
                        <a:gd name="T16" fmla="*/ 0 w 206"/>
                        <a:gd name="T17" fmla="*/ 38 h 309"/>
                        <a:gd name="T18" fmla="*/ 0 w 206"/>
                        <a:gd name="T19" fmla="*/ 270 h 309"/>
                        <a:gd name="T20" fmla="*/ 2 w 206"/>
                        <a:gd name="T21" fmla="*/ 278 h 309"/>
                        <a:gd name="T22" fmla="*/ 8 w 206"/>
                        <a:gd name="T23" fmla="*/ 285 h 309"/>
                        <a:gd name="T24" fmla="*/ 17 w 206"/>
                        <a:gd name="T25" fmla="*/ 292 h 309"/>
                        <a:gd name="T26" fmla="*/ 30 w 206"/>
                        <a:gd name="T27" fmla="*/ 297 h 309"/>
                        <a:gd name="T28" fmla="*/ 46 w 206"/>
                        <a:gd name="T29" fmla="*/ 302 h 309"/>
                        <a:gd name="T30" fmla="*/ 63 w 206"/>
                        <a:gd name="T31" fmla="*/ 305 h 309"/>
                        <a:gd name="T32" fmla="*/ 83 w 206"/>
                        <a:gd name="T33" fmla="*/ 308 h 309"/>
                        <a:gd name="T34" fmla="*/ 103 w 206"/>
                        <a:gd name="T35" fmla="*/ 309 h 309"/>
                        <a:gd name="T36" fmla="*/ 124 w 206"/>
                        <a:gd name="T37" fmla="*/ 308 h 309"/>
                        <a:gd name="T38" fmla="*/ 143 w 206"/>
                        <a:gd name="T39" fmla="*/ 305 h 309"/>
                        <a:gd name="T40" fmla="*/ 161 w 206"/>
                        <a:gd name="T41" fmla="*/ 302 h 309"/>
                        <a:gd name="T42" fmla="*/ 177 w 206"/>
                        <a:gd name="T43" fmla="*/ 297 h 309"/>
                        <a:gd name="T44" fmla="*/ 189 w 206"/>
                        <a:gd name="T45" fmla="*/ 292 h 309"/>
                        <a:gd name="T46" fmla="*/ 198 w 206"/>
                        <a:gd name="T47" fmla="*/ 285 h 309"/>
                        <a:gd name="T48" fmla="*/ 204 w 206"/>
                        <a:gd name="T49" fmla="*/ 278 h 309"/>
                        <a:gd name="T50" fmla="*/ 206 w 206"/>
                        <a:gd name="T51" fmla="*/ 270 h 309"/>
                        <a:gd name="T52" fmla="*/ 206 w 206"/>
                        <a:gd name="T53" fmla="*/ 38 h 309"/>
                        <a:gd name="T54" fmla="*/ 204 w 206"/>
                        <a:gd name="T55" fmla="*/ 30 h 309"/>
                        <a:gd name="T56" fmla="*/ 198 w 206"/>
                        <a:gd name="T57" fmla="*/ 24 h 309"/>
                        <a:gd name="T58" fmla="*/ 189 w 206"/>
                        <a:gd name="T59" fmla="*/ 17 h 309"/>
                        <a:gd name="T60" fmla="*/ 177 w 206"/>
                        <a:gd name="T61" fmla="*/ 11 h 309"/>
                        <a:gd name="T62" fmla="*/ 161 w 206"/>
                        <a:gd name="T63" fmla="*/ 6 h 309"/>
                        <a:gd name="T64" fmla="*/ 143 w 206"/>
                        <a:gd name="T65" fmla="*/ 3 h 309"/>
                        <a:gd name="T66" fmla="*/ 124 w 206"/>
                        <a:gd name="T67" fmla="*/ 1 h 309"/>
                        <a:gd name="T68" fmla="*/ 103 w 206"/>
                        <a:gd name="T69" fmla="*/ 0 h 309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w 206"/>
                        <a:gd name="T106" fmla="*/ 0 h 309"/>
                        <a:gd name="T107" fmla="*/ 206 w 206"/>
                        <a:gd name="T108" fmla="*/ 309 h 309"/>
                      </a:gdLst>
                      <a:ahLst/>
                      <a:cxnLst>
                        <a:cxn ang="T70">
                          <a:pos x="T0" y="T1"/>
                        </a:cxn>
                        <a:cxn ang="T71">
                          <a:pos x="T2" y="T3"/>
                        </a:cxn>
                        <a:cxn ang="T72">
                          <a:pos x="T4" y="T5"/>
                        </a:cxn>
                        <a:cxn ang="T73">
                          <a:pos x="T6" y="T7"/>
                        </a:cxn>
                        <a:cxn ang="T74">
                          <a:pos x="T8" y="T9"/>
                        </a:cxn>
                        <a:cxn ang="T75">
                          <a:pos x="T10" y="T11"/>
                        </a:cxn>
                        <a:cxn ang="T76">
                          <a:pos x="T12" y="T13"/>
                        </a:cxn>
                        <a:cxn ang="T77">
                          <a:pos x="T14" y="T15"/>
                        </a:cxn>
                        <a:cxn ang="T78">
                          <a:pos x="T16" y="T17"/>
                        </a:cxn>
                        <a:cxn ang="T79">
                          <a:pos x="T18" y="T19"/>
                        </a:cxn>
                        <a:cxn ang="T80">
                          <a:pos x="T20" y="T21"/>
                        </a:cxn>
                        <a:cxn ang="T81">
                          <a:pos x="T22" y="T23"/>
                        </a:cxn>
                        <a:cxn ang="T82">
                          <a:pos x="T24" y="T25"/>
                        </a:cxn>
                        <a:cxn ang="T83">
                          <a:pos x="T26" y="T27"/>
                        </a:cxn>
                        <a:cxn ang="T84">
                          <a:pos x="T28" y="T29"/>
                        </a:cxn>
                        <a:cxn ang="T85">
                          <a:pos x="T30" y="T31"/>
                        </a:cxn>
                        <a:cxn ang="T86">
                          <a:pos x="T32" y="T33"/>
                        </a:cxn>
                        <a:cxn ang="T87">
                          <a:pos x="T34" y="T35"/>
                        </a:cxn>
                        <a:cxn ang="T88">
                          <a:pos x="T36" y="T37"/>
                        </a:cxn>
                        <a:cxn ang="T89">
                          <a:pos x="T38" y="T39"/>
                        </a:cxn>
                        <a:cxn ang="T90">
                          <a:pos x="T40" y="T41"/>
                        </a:cxn>
                        <a:cxn ang="T91">
                          <a:pos x="T42" y="T43"/>
                        </a:cxn>
                        <a:cxn ang="T92">
                          <a:pos x="T44" y="T45"/>
                        </a:cxn>
                        <a:cxn ang="T93">
                          <a:pos x="T46" y="T47"/>
                        </a:cxn>
                        <a:cxn ang="T94">
                          <a:pos x="T48" y="T49"/>
                        </a:cxn>
                        <a:cxn ang="T95">
                          <a:pos x="T50" y="T51"/>
                        </a:cxn>
                        <a:cxn ang="T96">
                          <a:pos x="T52" y="T53"/>
                        </a:cxn>
                        <a:cxn ang="T97">
                          <a:pos x="T54" y="T55"/>
                        </a:cxn>
                        <a:cxn ang="T98">
                          <a:pos x="T56" y="T57"/>
                        </a:cxn>
                        <a:cxn ang="T99">
                          <a:pos x="T58" y="T59"/>
                        </a:cxn>
                        <a:cxn ang="T100">
                          <a:pos x="T60" y="T61"/>
                        </a:cxn>
                        <a:cxn ang="T101">
                          <a:pos x="T62" y="T63"/>
                        </a:cxn>
                        <a:cxn ang="T102">
                          <a:pos x="T64" y="T65"/>
                        </a:cxn>
                        <a:cxn ang="T103">
                          <a:pos x="T66" y="T67"/>
                        </a:cxn>
                        <a:cxn ang="T104">
                          <a:pos x="T68" y="T69"/>
                        </a:cxn>
                      </a:cxnLst>
                      <a:rect l="T105" t="T106" r="T107" b="T108"/>
                      <a:pathLst>
                        <a:path w="206" h="309">
                          <a:moveTo>
                            <a:pt x="103" y="0"/>
                          </a:moveTo>
                          <a:lnTo>
                            <a:pt x="83" y="1"/>
                          </a:lnTo>
                          <a:lnTo>
                            <a:pt x="63" y="3"/>
                          </a:lnTo>
                          <a:lnTo>
                            <a:pt x="46" y="6"/>
                          </a:lnTo>
                          <a:lnTo>
                            <a:pt x="30" y="11"/>
                          </a:lnTo>
                          <a:lnTo>
                            <a:pt x="17" y="17"/>
                          </a:lnTo>
                          <a:lnTo>
                            <a:pt x="8" y="24"/>
                          </a:lnTo>
                          <a:lnTo>
                            <a:pt x="2" y="30"/>
                          </a:lnTo>
                          <a:lnTo>
                            <a:pt x="0" y="38"/>
                          </a:lnTo>
                          <a:lnTo>
                            <a:pt x="0" y="270"/>
                          </a:lnTo>
                          <a:lnTo>
                            <a:pt x="2" y="278"/>
                          </a:lnTo>
                          <a:lnTo>
                            <a:pt x="8" y="285"/>
                          </a:lnTo>
                          <a:lnTo>
                            <a:pt x="17" y="292"/>
                          </a:lnTo>
                          <a:lnTo>
                            <a:pt x="30" y="297"/>
                          </a:lnTo>
                          <a:lnTo>
                            <a:pt x="46" y="302"/>
                          </a:lnTo>
                          <a:lnTo>
                            <a:pt x="63" y="305"/>
                          </a:lnTo>
                          <a:lnTo>
                            <a:pt x="83" y="308"/>
                          </a:lnTo>
                          <a:lnTo>
                            <a:pt x="103" y="309"/>
                          </a:lnTo>
                          <a:lnTo>
                            <a:pt x="124" y="308"/>
                          </a:lnTo>
                          <a:lnTo>
                            <a:pt x="143" y="305"/>
                          </a:lnTo>
                          <a:lnTo>
                            <a:pt x="161" y="302"/>
                          </a:lnTo>
                          <a:lnTo>
                            <a:pt x="177" y="297"/>
                          </a:lnTo>
                          <a:lnTo>
                            <a:pt x="189" y="292"/>
                          </a:lnTo>
                          <a:lnTo>
                            <a:pt x="198" y="285"/>
                          </a:lnTo>
                          <a:lnTo>
                            <a:pt x="204" y="278"/>
                          </a:lnTo>
                          <a:lnTo>
                            <a:pt x="206" y="270"/>
                          </a:lnTo>
                          <a:lnTo>
                            <a:pt x="206" y="38"/>
                          </a:lnTo>
                          <a:lnTo>
                            <a:pt x="204" y="30"/>
                          </a:lnTo>
                          <a:lnTo>
                            <a:pt x="198" y="24"/>
                          </a:lnTo>
                          <a:lnTo>
                            <a:pt x="189" y="17"/>
                          </a:lnTo>
                          <a:lnTo>
                            <a:pt x="177" y="11"/>
                          </a:lnTo>
                          <a:lnTo>
                            <a:pt x="161" y="6"/>
                          </a:lnTo>
                          <a:lnTo>
                            <a:pt x="143" y="3"/>
                          </a:lnTo>
                          <a:lnTo>
                            <a:pt x="124" y="1"/>
                          </a:lnTo>
                          <a:lnTo>
                            <a:pt x="103" y="0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8521" name="Freeform 99"/>
                    <p:cNvSpPr>
                      <a:spLocks/>
                    </p:cNvSpPr>
                    <p:nvPr/>
                  </p:nvSpPr>
                  <p:spPr bwMode="auto">
                    <a:xfrm>
                      <a:off x="4908" y="1099"/>
                      <a:ext cx="206" cy="76"/>
                    </a:xfrm>
                    <a:custGeom>
                      <a:avLst/>
                      <a:gdLst>
                        <a:gd name="T0" fmla="*/ 0 w 206"/>
                        <a:gd name="T1" fmla="*/ 38 h 76"/>
                        <a:gd name="T2" fmla="*/ 2 w 206"/>
                        <a:gd name="T3" fmla="*/ 47 h 76"/>
                        <a:gd name="T4" fmla="*/ 8 w 206"/>
                        <a:gd name="T5" fmla="*/ 53 h 76"/>
                        <a:gd name="T6" fmla="*/ 17 w 206"/>
                        <a:gd name="T7" fmla="*/ 59 h 76"/>
                        <a:gd name="T8" fmla="*/ 30 w 206"/>
                        <a:gd name="T9" fmla="*/ 65 h 76"/>
                        <a:gd name="T10" fmla="*/ 46 w 206"/>
                        <a:gd name="T11" fmla="*/ 69 h 76"/>
                        <a:gd name="T12" fmla="*/ 63 w 206"/>
                        <a:gd name="T13" fmla="*/ 73 h 76"/>
                        <a:gd name="T14" fmla="*/ 83 w 206"/>
                        <a:gd name="T15" fmla="*/ 75 h 76"/>
                        <a:gd name="T16" fmla="*/ 103 w 206"/>
                        <a:gd name="T17" fmla="*/ 76 h 76"/>
                        <a:gd name="T18" fmla="*/ 124 w 206"/>
                        <a:gd name="T19" fmla="*/ 75 h 76"/>
                        <a:gd name="T20" fmla="*/ 143 w 206"/>
                        <a:gd name="T21" fmla="*/ 73 h 76"/>
                        <a:gd name="T22" fmla="*/ 161 w 206"/>
                        <a:gd name="T23" fmla="*/ 69 h 76"/>
                        <a:gd name="T24" fmla="*/ 177 w 206"/>
                        <a:gd name="T25" fmla="*/ 65 h 76"/>
                        <a:gd name="T26" fmla="*/ 189 w 206"/>
                        <a:gd name="T27" fmla="*/ 59 h 76"/>
                        <a:gd name="T28" fmla="*/ 198 w 206"/>
                        <a:gd name="T29" fmla="*/ 53 h 76"/>
                        <a:gd name="T30" fmla="*/ 204 w 206"/>
                        <a:gd name="T31" fmla="*/ 47 h 76"/>
                        <a:gd name="T32" fmla="*/ 206 w 206"/>
                        <a:gd name="T33" fmla="*/ 38 h 76"/>
                        <a:gd name="T34" fmla="*/ 204 w 206"/>
                        <a:gd name="T35" fmla="*/ 30 h 76"/>
                        <a:gd name="T36" fmla="*/ 198 w 206"/>
                        <a:gd name="T37" fmla="*/ 24 h 76"/>
                        <a:gd name="T38" fmla="*/ 189 w 206"/>
                        <a:gd name="T39" fmla="*/ 17 h 76"/>
                        <a:gd name="T40" fmla="*/ 177 w 206"/>
                        <a:gd name="T41" fmla="*/ 11 h 76"/>
                        <a:gd name="T42" fmla="*/ 161 w 206"/>
                        <a:gd name="T43" fmla="*/ 6 h 76"/>
                        <a:gd name="T44" fmla="*/ 143 w 206"/>
                        <a:gd name="T45" fmla="*/ 3 h 76"/>
                        <a:gd name="T46" fmla="*/ 124 w 206"/>
                        <a:gd name="T47" fmla="*/ 1 h 76"/>
                        <a:gd name="T48" fmla="*/ 103 w 206"/>
                        <a:gd name="T49" fmla="*/ 0 h 76"/>
                        <a:gd name="T50" fmla="*/ 83 w 206"/>
                        <a:gd name="T51" fmla="*/ 1 h 76"/>
                        <a:gd name="T52" fmla="*/ 63 w 206"/>
                        <a:gd name="T53" fmla="*/ 3 h 76"/>
                        <a:gd name="T54" fmla="*/ 46 w 206"/>
                        <a:gd name="T55" fmla="*/ 6 h 76"/>
                        <a:gd name="T56" fmla="*/ 30 w 206"/>
                        <a:gd name="T57" fmla="*/ 11 h 76"/>
                        <a:gd name="T58" fmla="*/ 17 w 206"/>
                        <a:gd name="T59" fmla="*/ 17 h 76"/>
                        <a:gd name="T60" fmla="*/ 8 w 206"/>
                        <a:gd name="T61" fmla="*/ 24 h 76"/>
                        <a:gd name="T62" fmla="*/ 2 w 206"/>
                        <a:gd name="T63" fmla="*/ 30 h 76"/>
                        <a:gd name="T64" fmla="*/ 0 w 206"/>
                        <a:gd name="T65" fmla="*/ 38 h 76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w 206"/>
                        <a:gd name="T100" fmla="*/ 0 h 76"/>
                        <a:gd name="T101" fmla="*/ 206 w 206"/>
                        <a:gd name="T102" fmla="*/ 76 h 76"/>
                      </a:gdLst>
                      <a:ahLst/>
                      <a:cxnLst>
                        <a:cxn ang="T66">
                          <a:pos x="T0" y="T1"/>
                        </a:cxn>
                        <a:cxn ang="T67">
                          <a:pos x="T2" y="T3"/>
                        </a:cxn>
                        <a:cxn ang="T68">
                          <a:pos x="T4" y="T5"/>
                        </a:cxn>
                        <a:cxn ang="T69">
                          <a:pos x="T6" y="T7"/>
                        </a:cxn>
                        <a:cxn ang="T70">
                          <a:pos x="T8" y="T9"/>
                        </a:cxn>
                        <a:cxn ang="T71">
                          <a:pos x="T10" y="T11"/>
                        </a:cxn>
                        <a:cxn ang="T72">
                          <a:pos x="T12" y="T13"/>
                        </a:cxn>
                        <a:cxn ang="T73">
                          <a:pos x="T14" y="T15"/>
                        </a:cxn>
                        <a:cxn ang="T74">
                          <a:pos x="T16" y="T17"/>
                        </a:cxn>
                        <a:cxn ang="T75">
                          <a:pos x="T18" y="T19"/>
                        </a:cxn>
                        <a:cxn ang="T76">
                          <a:pos x="T20" y="T21"/>
                        </a:cxn>
                        <a:cxn ang="T77">
                          <a:pos x="T22" y="T23"/>
                        </a:cxn>
                        <a:cxn ang="T78">
                          <a:pos x="T24" y="T25"/>
                        </a:cxn>
                        <a:cxn ang="T79">
                          <a:pos x="T26" y="T27"/>
                        </a:cxn>
                        <a:cxn ang="T80">
                          <a:pos x="T28" y="T29"/>
                        </a:cxn>
                        <a:cxn ang="T81">
                          <a:pos x="T30" y="T31"/>
                        </a:cxn>
                        <a:cxn ang="T82">
                          <a:pos x="T32" y="T33"/>
                        </a:cxn>
                        <a:cxn ang="T83">
                          <a:pos x="T34" y="T35"/>
                        </a:cxn>
                        <a:cxn ang="T84">
                          <a:pos x="T36" y="T37"/>
                        </a:cxn>
                        <a:cxn ang="T85">
                          <a:pos x="T38" y="T39"/>
                        </a:cxn>
                        <a:cxn ang="T86">
                          <a:pos x="T40" y="T41"/>
                        </a:cxn>
                        <a:cxn ang="T87">
                          <a:pos x="T42" y="T43"/>
                        </a:cxn>
                        <a:cxn ang="T88">
                          <a:pos x="T44" y="T45"/>
                        </a:cxn>
                        <a:cxn ang="T89">
                          <a:pos x="T46" y="T47"/>
                        </a:cxn>
                        <a:cxn ang="T90">
                          <a:pos x="T48" y="T49"/>
                        </a:cxn>
                        <a:cxn ang="T91">
                          <a:pos x="T50" y="T51"/>
                        </a:cxn>
                        <a:cxn ang="T92">
                          <a:pos x="T52" y="T53"/>
                        </a:cxn>
                        <a:cxn ang="T93">
                          <a:pos x="T54" y="T55"/>
                        </a:cxn>
                        <a:cxn ang="T94">
                          <a:pos x="T56" y="T57"/>
                        </a:cxn>
                        <a:cxn ang="T95">
                          <a:pos x="T58" y="T59"/>
                        </a:cxn>
                        <a:cxn ang="T96">
                          <a:pos x="T60" y="T61"/>
                        </a:cxn>
                        <a:cxn ang="T97">
                          <a:pos x="T62" y="T63"/>
                        </a:cxn>
                        <a:cxn ang="T98">
                          <a:pos x="T64" y="T65"/>
                        </a:cxn>
                      </a:cxnLst>
                      <a:rect l="T99" t="T100" r="T101" b="T102"/>
                      <a:pathLst>
                        <a:path w="206" h="76">
                          <a:moveTo>
                            <a:pt x="0" y="38"/>
                          </a:moveTo>
                          <a:lnTo>
                            <a:pt x="2" y="47"/>
                          </a:lnTo>
                          <a:lnTo>
                            <a:pt x="8" y="53"/>
                          </a:lnTo>
                          <a:lnTo>
                            <a:pt x="17" y="59"/>
                          </a:lnTo>
                          <a:lnTo>
                            <a:pt x="30" y="65"/>
                          </a:lnTo>
                          <a:lnTo>
                            <a:pt x="46" y="69"/>
                          </a:lnTo>
                          <a:lnTo>
                            <a:pt x="63" y="73"/>
                          </a:lnTo>
                          <a:lnTo>
                            <a:pt x="83" y="75"/>
                          </a:lnTo>
                          <a:lnTo>
                            <a:pt x="103" y="76"/>
                          </a:lnTo>
                          <a:lnTo>
                            <a:pt x="124" y="75"/>
                          </a:lnTo>
                          <a:lnTo>
                            <a:pt x="143" y="73"/>
                          </a:lnTo>
                          <a:lnTo>
                            <a:pt x="161" y="69"/>
                          </a:lnTo>
                          <a:lnTo>
                            <a:pt x="177" y="65"/>
                          </a:lnTo>
                          <a:lnTo>
                            <a:pt x="189" y="59"/>
                          </a:lnTo>
                          <a:lnTo>
                            <a:pt x="198" y="53"/>
                          </a:lnTo>
                          <a:lnTo>
                            <a:pt x="204" y="47"/>
                          </a:lnTo>
                          <a:lnTo>
                            <a:pt x="206" y="38"/>
                          </a:lnTo>
                          <a:lnTo>
                            <a:pt x="204" y="30"/>
                          </a:lnTo>
                          <a:lnTo>
                            <a:pt x="198" y="24"/>
                          </a:lnTo>
                          <a:lnTo>
                            <a:pt x="189" y="17"/>
                          </a:lnTo>
                          <a:lnTo>
                            <a:pt x="177" y="11"/>
                          </a:lnTo>
                          <a:lnTo>
                            <a:pt x="161" y="6"/>
                          </a:lnTo>
                          <a:lnTo>
                            <a:pt x="143" y="3"/>
                          </a:lnTo>
                          <a:lnTo>
                            <a:pt x="124" y="1"/>
                          </a:lnTo>
                          <a:lnTo>
                            <a:pt x="103" y="0"/>
                          </a:lnTo>
                          <a:lnTo>
                            <a:pt x="83" y="1"/>
                          </a:lnTo>
                          <a:lnTo>
                            <a:pt x="63" y="3"/>
                          </a:lnTo>
                          <a:lnTo>
                            <a:pt x="46" y="6"/>
                          </a:lnTo>
                          <a:lnTo>
                            <a:pt x="30" y="11"/>
                          </a:lnTo>
                          <a:lnTo>
                            <a:pt x="17" y="17"/>
                          </a:lnTo>
                          <a:lnTo>
                            <a:pt x="8" y="24"/>
                          </a:lnTo>
                          <a:lnTo>
                            <a:pt x="2" y="30"/>
                          </a:lnTo>
                          <a:lnTo>
                            <a:pt x="0" y="38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8522" name="Freeform 100"/>
                    <p:cNvSpPr>
                      <a:spLocks/>
                    </p:cNvSpPr>
                    <p:nvPr/>
                  </p:nvSpPr>
                  <p:spPr bwMode="auto">
                    <a:xfrm>
                      <a:off x="4908" y="1099"/>
                      <a:ext cx="206" cy="309"/>
                    </a:xfrm>
                    <a:custGeom>
                      <a:avLst/>
                      <a:gdLst>
                        <a:gd name="T0" fmla="*/ 103 w 206"/>
                        <a:gd name="T1" fmla="*/ 0 h 309"/>
                        <a:gd name="T2" fmla="*/ 83 w 206"/>
                        <a:gd name="T3" fmla="*/ 1 h 309"/>
                        <a:gd name="T4" fmla="*/ 63 w 206"/>
                        <a:gd name="T5" fmla="*/ 3 h 309"/>
                        <a:gd name="T6" fmla="*/ 46 w 206"/>
                        <a:gd name="T7" fmla="*/ 6 h 309"/>
                        <a:gd name="T8" fmla="*/ 30 w 206"/>
                        <a:gd name="T9" fmla="*/ 11 h 309"/>
                        <a:gd name="T10" fmla="*/ 17 w 206"/>
                        <a:gd name="T11" fmla="*/ 17 h 309"/>
                        <a:gd name="T12" fmla="*/ 8 w 206"/>
                        <a:gd name="T13" fmla="*/ 24 h 309"/>
                        <a:gd name="T14" fmla="*/ 2 w 206"/>
                        <a:gd name="T15" fmla="*/ 30 h 309"/>
                        <a:gd name="T16" fmla="*/ 0 w 206"/>
                        <a:gd name="T17" fmla="*/ 38 h 309"/>
                        <a:gd name="T18" fmla="*/ 0 w 206"/>
                        <a:gd name="T19" fmla="*/ 270 h 309"/>
                        <a:gd name="T20" fmla="*/ 2 w 206"/>
                        <a:gd name="T21" fmla="*/ 278 h 309"/>
                        <a:gd name="T22" fmla="*/ 8 w 206"/>
                        <a:gd name="T23" fmla="*/ 285 h 309"/>
                        <a:gd name="T24" fmla="*/ 17 w 206"/>
                        <a:gd name="T25" fmla="*/ 292 h 309"/>
                        <a:gd name="T26" fmla="*/ 30 w 206"/>
                        <a:gd name="T27" fmla="*/ 297 h 309"/>
                        <a:gd name="T28" fmla="*/ 46 w 206"/>
                        <a:gd name="T29" fmla="*/ 302 h 309"/>
                        <a:gd name="T30" fmla="*/ 63 w 206"/>
                        <a:gd name="T31" fmla="*/ 305 h 309"/>
                        <a:gd name="T32" fmla="*/ 83 w 206"/>
                        <a:gd name="T33" fmla="*/ 308 h 309"/>
                        <a:gd name="T34" fmla="*/ 103 w 206"/>
                        <a:gd name="T35" fmla="*/ 309 h 309"/>
                        <a:gd name="T36" fmla="*/ 124 w 206"/>
                        <a:gd name="T37" fmla="*/ 308 h 309"/>
                        <a:gd name="T38" fmla="*/ 143 w 206"/>
                        <a:gd name="T39" fmla="*/ 305 h 309"/>
                        <a:gd name="T40" fmla="*/ 161 w 206"/>
                        <a:gd name="T41" fmla="*/ 302 h 309"/>
                        <a:gd name="T42" fmla="*/ 177 w 206"/>
                        <a:gd name="T43" fmla="*/ 297 h 309"/>
                        <a:gd name="T44" fmla="*/ 189 w 206"/>
                        <a:gd name="T45" fmla="*/ 292 h 309"/>
                        <a:gd name="T46" fmla="*/ 198 w 206"/>
                        <a:gd name="T47" fmla="*/ 285 h 309"/>
                        <a:gd name="T48" fmla="*/ 204 w 206"/>
                        <a:gd name="T49" fmla="*/ 278 h 309"/>
                        <a:gd name="T50" fmla="*/ 206 w 206"/>
                        <a:gd name="T51" fmla="*/ 270 h 309"/>
                        <a:gd name="T52" fmla="*/ 206 w 206"/>
                        <a:gd name="T53" fmla="*/ 38 h 309"/>
                        <a:gd name="T54" fmla="*/ 204 w 206"/>
                        <a:gd name="T55" fmla="*/ 30 h 309"/>
                        <a:gd name="T56" fmla="*/ 198 w 206"/>
                        <a:gd name="T57" fmla="*/ 24 h 309"/>
                        <a:gd name="T58" fmla="*/ 189 w 206"/>
                        <a:gd name="T59" fmla="*/ 17 h 309"/>
                        <a:gd name="T60" fmla="*/ 177 w 206"/>
                        <a:gd name="T61" fmla="*/ 11 h 309"/>
                        <a:gd name="T62" fmla="*/ 161 w 206"/>
                        <a:gd name="T63" fmla="*/ 6 h 309"/>
                        <a:gd name="T64" fmla="*/ 143 w 206"/>
                        <a:gd name="T65" fmla="*/ 3 h 309"/>
                        <a:gd name="T66" fmla="*/ 124 w 206"/>
                        <a:gd name="T67" fmla="*/ 1 h 309"/>
                        <a:gd name="T68" fmla="*/ 103 w 206"/>
                        <a:gd name="T69" fmla="*/ 0 h 309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w 206"/>
                        <a:gd name="T106" fmla="*/ 0 h 309"/>
                        <a:gd name="T107" fmla="*/ 206 w 206"/>
                        <a:gd name="T108" fmla="*/ 309 h 309"/>
                      </a:gdLst>
                      <a:ahLst/>
                      <a:cxnLst>
                        <a:cxn ang="T70">
                          <a:pos x="T0" y="T1"/>
                        </a:cxn>
                        <a:cxn ang="T71">
                          <a:pos x="T2" y="T3"/>
                        </a:cxn>
                        <a:cxn ang="T72">
                          <a:pos x="T4" y="T5"/>
                        </a:cxn>
                        <a:cxn ang="T73">
                          <a:pos x="T6" y="T7"/>
                        </a:cxn>
                        <a:cxn ang="T74">
                          <a:pos x="T8" y="T9"/>
                        </a:cxn>
                        <a:cxn ang="T75">
                          <a:pos x="T10" y="T11"/>
                        </a:cxn>
                        <a:cxn ang="T76">
                          <a:pos x="T12" y="T13"/>
                        </a:cxn>
                        <a:cxn ang="T77">
                          <a:pos x="T14" y="T15"/>
                        </a:cxn>
                        <a:cxn ang="T78">
                          <a:pos x="T16" y="T17"/>
                        </a:cxn>
                        <a:cxn ang="T79">
                          <a:pos x="T18" y="T19"/>
                        </a:cxn>
                        <a:cxn ang="T80">
                          <a:pos x="T20" y="T21"/>
                        </a:cxn>
                        <a:cxn ang="T81">
                          <a:pos x="T22" y="T23"/>
                        </a:cxn>
                        <a:cxn ang="T82">
                          <a:pos x="T24" y="T25"/>
                        </a:cxn>
                        <a:cxn ang="T83">
                          <a:pos x="T26" y="T27"/>
                        </a:cxn>
                        <a:cxn ang="T84">
                          <a:pos x="T28" y="T29"/>
                        </a:cxn>
                        <a:cxn ang="T85">
                          <a:pos x="T30" y="T31"/>
                        </a:cxn>
                        <a:cxn ang="T86">
                          <a:pos x="T32" y="T33"/>
                        </a:cxn>
                        <a:cxn ang="T87">
                          <a:pos x="T34" y="T35"/>
                        </a:cxn>
                        <a:cxn ang="T88">
                          <a:pos x="T36" y="T37"/>
                        </a:cxn>
                        <a:cxn ang="T89">
                          <a:pos x="T38" y="T39"/>
                        </a:cxn>
                        <a:cxn ang="T90">
                          <a:pos x="T40" y="T41"/>
                        </a:cxn>
                        <a:cxn ang="T91">
                          <a:pos x="T42" y="T43"/>
                        </a:cxn>
                        <a:cxn ang="T92">
                          <a:pos x="T44" y="T45"/>
                        </a:cxn>
                        <a:cxn ang="T93">
                          <a:pos x="T46" y="T47"/>
                        </a:cxn>
                        <a:cxn ang="T94">
                          <a:pos x="T48" y="T49"/>
                        </a:cxn>
                        <a:cxn ang="T95">
                          <a:pos x="T50" y="T51"/>
                        </a:cxn>
                        <a:cxn ang="T96">
                          <a:pos x="T52" y="T53"/>
                        </a:cxn>
                        <a:cxn ang="T97">
                          <a:pos x="T54" y="T55"/>
                        </a:cxn>
                        <a:cxn ang="T98">
                          <a:pos x="T56" y="T57"/>
                        </a:cxn>
                        <a:cxn ang="T99">
                          <a:pos x="T58" y="T59"/>
                        </a:cxn>
                        <a:cxn ang="T100">
                          <a:pos x="T60" y="T61"/>
                        </a:cxn>
                        <a:cxn ang="T101">
                          <a:pos x="T62" y="T63"/>
                        </a:cxn>
                        <a:cxn ang="T102">
                          <a:pos x="T64" y="T65"/>
                        </a:cxn>
                        <a:cxn ang="T103">
                          <a:pos x="T66" y="T67"/>
                        </a:cxn>
                        <a:cxn ang="T104">
                          <a:pos x="T68" y="T69"/>
                        </a:cxn>
                      </a:cxnLst>
                      <a:rect l="T105" t="T106" r="T107" b="T108"/>
                      <a:pathLst>
                        <a:path w="206" h="309">
                          <a:moveTo>
                            <a:pt x="103" y="0"/>
                          </a:moveTo>
                          <a:lnTo>
                            <a:pt x="83" y="1"/>
                          </a:lnTo>
                          <a:lnTo>
                            <a:pt x="63" y="3"/>
                          </a:lnTo>
                          <a:lnTo>
                            <a:pt x="46" y="6"/>
                          </a:lnTo>
                          <a:lnTo>
                            <a:pt x="30" y="11"/>
                          </a:lnTo>
                          <a:lnTo>
                            <a:pt x="17" y="17"/>
                          </a:lnTo>
                          <a:lnTo>
                            <a:pt x="8" y="24"/>
                          </a:lnTo>
                          <a:lnTo>
                            <a:pt x="2" y="30"/>
                          </a:lnTo>
                          <a:lnTo>
                            <a:pt x="0" y="38"/>
                          </a:lnTo>
                          <a:lnTo>
                            <a:pt x="0" y="270"/>
                          </a:lnTo>
                          <a:lnTo>
                            <a:pt x="2" y="278"/>
                          </a:lnTo>
                          <a:lnTo>
                            <a:pt x="8" y="285"/>
                          </a:lnTo>
                          <a:lnTo>
                            <a:pt x="17" y="292"/>
                          </a:lnTo>
                          <a:lnTo>
                            <a:pt x="30" y="297"/>
                          </a:lnTo>
                          <a:lnTo>
                            <a:pt x="46" y="302"/>
                          </a:lnTo>
                          <a:lnTo>
                            <a:pt x="63" y="305"/>
                          </a:lnTo>
                          <a:lnTo>
                            <a:pt x="83" y="308"/>
                          </a:lnTo>
                          <a:lnTo>
                            <a:pt x="103" y="309"/>
                          </a:lnTo>
                          <a:lnTo>
                            <a:pt x="124" y="308"/>
                          </a:lnTo>
                          <a:lnTo>
                            <a:pt x="143" y="305"/>
                          </a:lnTo>
                          <a:lnTo>
                            <a:pt x="161" y="302"/>
                          </a:lnTo>
                          <a:lnTo>
                            <a:pt x="177" y="297"/>
                          </a:lnTo>
                          <a:lnTo>
                            <a:pt x="189" y="292"/>
                          </a:lnTo>
                          <a:lnTo>
                            <a:pt x="198" y="285"/>
                          </a:lnTo>
                          <a:lnTo>
                            <a:pt x="204" y="278"/>
                          </a:lnTo>
                          <a:lnTo>
                            <a:pt x="206" y="270"/>
                          </a:lnTo>
                          <a:lnTo>
                            <a:pt x="206" y="38"/>
                          </a:lnTo>
                          <a:lnTo>
                            <a:pt x="204" y="30"/>
                          </a:lnTo>
                          <a:lnTo>
                            <a:pt x="198" y="24"/>
                          </a:lnTo>
                          <a:lnTo>
                            <a:pt x="189" y="17"/>
                          </a:lnTo>
                          <a:lnTo>
                            <a:pt x="177" y="11"/>
                          </a:lnTo>
                          <a:lnTo>
                            <a:pt x="161" y="6"/>
                          </a:lnTo>
                          <a:lnTo>
                            <a:pt x="143" y="3"/>
                          </a:lnTo>
                          <a:lnTo>
                            <a:pt x="124" y="1"/>
                          </a:lnTo>
                          <a:lnTo>
                            <a:pt x="103" y="0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7938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8523" name="Freeform 101"/>
                    <p:cNvSpPr>
                      <a:spLocks/>
                    </p:cNvSpPr>
                    <p:nvPr/>
                  </p:nvSpPr>
                  <p:spPr bwMode="auto">
                    <a:xfrm>
                      <a:off x="4908" y="1137"/>
                      <a:ext cx="206" cy="38"/>
                    </a:xfrm>
                    <a:custGeom>
                      <a:avLst/>
                      <a:gdLst>
                        <a:gd name="T0" fmla="*/ 0 w 206"/>
                        <a:gd name="T1" fmla="*/ 0 h 38"/>
                        <a:gd name="T2" fmla="*/ 2 w 206"/>
                        <a:gd name="T3" fmla="*/ 9 h 38"/>
                        <a:gd name="T4" fmla="*/ 8 w 206"/>
                        <a:gd name="T5" fmla="*/ 15 h 38"/>
                        <a:gd name="T6" fmla="*/ 17 w 206"/>
                        <a:gd name="T7" fmla="*/ 21 h 38"/>
                        <a:gd name="T8" fmla="*/ 30 w 206"/>
                        <a:gd name="T9" fmla="*/ 27 h 38"/>
                        <a:gd name="T10" fmla="*/ 46 w 206"/>
                        <a:gd name="T11" fmla="*/ 31 h 38"/>
                        <a:gd name="T12" fmla="*/ 63 w 206"/>
                        <a:gd name="T13" fmla="*/ 35 h 38"/>
                        <a:gd name="T14" fmla="*/ 83 w 206"/>
                        <a:gd name="T15" fmla="*/ 37 h 38"/>
                        <a:gd name="T16" fmla="*/ 103 w 206"/>
                        <a:gd name="T17" fmla="*/ 38 h 38"/>
                        <a:gd name="T18" fmla="*/ 124 w 206"/>
                        <a:gd name="T19" fmla="*/ 37 h 38"/>
                        <a:gd name="T20" fmla="*/ 143 w 206"/>
                        <a:gd name="T21" fmla="*/ 35 h 38"/>
                        <a:gd name="T22" fmla="*/ 161 w 206"/>
                        <a:gd name="T23" fmla="*/ 31 h 38"/>
                        <a:gd name="T24" fmla="*/ 177 w 206"/>
                        <a:gd name="T25" fmla="*/ 27 h 38"/>
                        <a:gd name="T26" fmla="*/ 189 w 206"/>
                        <a:gd name="T27" fmla="*/ 21 h 38"/>
                        <a:gd name="T28" fmla="*/ 198 w 206"/>
                        <a:gd name="T29" fmla="*/ 15 h 38"/>
                        <a:gd name="T30" fmla="*/ 204 w 206"/>
                        <a:gd name="T31" fmla="*/ 9 h 38"/>
                        <a:gd name="T32" fmla="*/ 206 w 206"/>
                        <a:gd name="T33" fmla="*/ 0 h 38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w 206"/>
                        <a:gd name="T52" fmla="*/ 0 h 38"/>
                        <a:gd name="T53" fmla="*/ 206 w 206"/>
                        <a:gd name="T54" fmla="*/ 38 h 38"/>
                      </a:gdLst>
                      <a:ahLst/>
                      <a:cxnLst>
                        <a:cxn ang="T34">
                          <a:pos x="T0" y="T1"/>
                        </a:cxn>
                        <a:cxn ang="T35">
                          <a:pos x="T2" y="T3"/>
                        </a:cxn>
                        <a:cxn ang="T36">
                          <a:pos x="T4" y="T5"/>
                        </a:cxn>
                        <a:cxn ang="T37">
                          <a:pos x="T6" y="T7"/>
                        </a:cxn>
                        <a:cxn ang="T38">
                          <a:pos x="T8" y="T9"/>
                        </a:cxn>
                        <a:cxn ang="T39">
                          <a:pos x="T10" y="T11"/>
                        </a:cxn>
                        <a:cxn ang="T40">
                          <a:pos x="T12" y="T13"/>
                        </a:cxn>
                        <a:cxn ang="T41">
                          <a:pos x="T14" y="T15"/>
                        </a:cxn>
                        <a:cxn ang="T42">
                          <a:pos x="T16" y="T17"/>
                        </a:cxn>
                        <a:cxn ang="T43">
                          <a:pos x="T18" y="T19"/>
                        </a:cxn>
                        <a:cxn ang="T44">
                          <a:pos x="T20" y="T21"/>
                        </a:cxn>
                        <a:cxn ang="T45">
                          <a:pos x="T22" y="T23"/>
                        </a:cxn>
                        <a:cxn ang="T46">
                          <a:pos x="T24" y="T25"/>
                        </a:cxn>
                        <a:cxn ang="T47">
                          <a:pos x="T26" y="T27"/>
                        </a:cxn>
                        <a:cxn ang="T48">
                          <a:pos x="T28" y="T29"/>
                        </a:cxn>
                        <a:cxn ang="T49">
                          <a:pos x="T30" y="T31"/>
                        </a:cxn>
                        <a:cxn ang="T50">
                          <a:pos x="T32" y="T33"/>
                        </a:cxn>
                      </a:cxnLst>
                      <a:rect l="T51" t="T52" r="T53" b="T54"/>
                      <a:pathLst>
                        <a:path w="206" h="38">
                          <a:moveTo>
                            <a:pt x="0" y="0"/>
                          </a:moveTo>
                          <a:lnTo>
                            <a:pt x="2" y="9"/>
                          </a:lnTo>
                          <a:lnTo>
                            <a:pt x="8" y="15"/>
                          </a:lnTo>
                          <a:lnTo>
                            <a:pt x="17" y="21"/>
                          </a:lnTo>
                          <a:lnTo>
                            <a:pt x="30" y="27"/>
                          </a:lnTo>
                          <a:lnTo>
                            <a:pt x="46" y="31"/>
                          </a:lnTo>
                          <a:lnTo>
                            <a:pt x="63" y="35"/>
                          </a:lnTo>
                          <a:lnTo>
                            <a:pt x="83" y="37"/>
                          </a:lnTo>
                          <a:lnTo>
                            <a:pt x="103" y="38"/>
                          </a:lnTo>
                          <a:lnTo>
                            <a:pt x="124" y="37"/>
                          </a:lnTo>
                          <a:lnTo>
                            <a:pt x="143" y="35"/>
                          </a:lnTo>
                          <a:lnTo>
                            <a:pt x="161" y="31"/>
                          </a:lnTo>
                          <a:lnTo>
                            <a:pt x="177" y="27"/>
                          </a:lnTo>
                          <a:lnTo>
                            <a:pt x="189" y="21"/>
                          </a:lnTo>
                          <a:lnTo>
                            <a:pt x="198" y="15"/>
                          </a:lnTo>
                          <a:lnTo>
                            <a:pt x="204" y="9"/>
                          </a:lnTo>
                          <a:lnTo>
                            <a:pt x="206" y="0"/>
                          </a:lnTo>
                        </a:path>
                      </a:pathLst>
                    </a:custGeom>
                    <a:solidFill>
                      <a:schemeClr val="bg1"/>
                    </a:solidFill>
                    <a:ln w="7938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18517" name="Line 102"/>
                  <p:cNvSpPr>
                    <a:spLocks noChangeShapeType="1"/>
                  </p:cNvSpPr>
                  <p:nvPr/>
                </p:nvSpPr>
                <p:spPr bwMode="auto">
                  <a:xfrm>
                    <a:off x="5011" y="1408"/>
                    <a:ext cx="1" cy="155"/>
                  </a:xfrm>
                  <a:prstGeom prst="line">
                    <a:avLst/>
                  </a:prstGeom>
                  <a:noFill/>
                  <a:ln w="7938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8518" name="Rectangle 103"/>
                  <p:cNvSpPr>
                    <a:spLocks noChangeArrowheads="1"/>
                  </p:cNvSpPr>
                  <p:nvPr/>
                </p:nvSpPr>
                <p:spPr bwMode="auto">
                  <a:xfrm>
                    <a:off x="4960" y="1563"/>
                    <a:ext cx="104" cy="52"/>
                  </a:xfrm>
                  <a:prstGeom prst="rect">
                    <a:avLst/>
                  </a:prstGeom>
                  <a:solidFill>
                    <a:schemeClr val="bg1"/>
                  </a:solidFill>
                  <a:ln w="7938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8519" name="Line 104"/>
                  <p:cNvSpPr>
                    <a:spLocks noChangeShapeType="1"/>
                  </p:cNvSpPr>
                  <p:nvPr/>
                </p:nvSpPr>
                <p:spPr bwMode="auto">
                  <a:xfrm>
                    <a:off x="4908" y="1717"/>
                    <a:ext cx="206" cy="1"/>
                  </a:xfrm>
                  <a:prstGeom prst="line">
                    <a:avLst/>
                  </a:prstGeom>
                  <a:noFill/>
                  <a:ln w="7938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18514" name="Line 105"/>
                <p:cNvSpPr>
                  <a:spLocks noChangeShapeType="1"/>
                </p:cNvSpPr>
                <p:nvPr/>
              </p:nvSpPr>
              <p:spPr bwMode="auto">
                <a:xfrm flipV="1">
                  <a:off x="4908" y="1614"/>
                  <a:ext cx="52" cy="103"/>
                </a:xfrm>
                <a:prstGeom prst="line">
                  <a:avLst/>
                </a:prstGeom>
                <a:noFill/>
                <a:ln w="793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515" name="Line 106"/>
                <p:cNvSpPr>
                  <a:spLocks noChangeShapeType="1"/>
                </p:cNvSpPr>
                <p:nvPr/>
              </p:nvSpPr>
              <p:spPr bwMode="auto">
                <a:xfrm flipH="1" flipV="1">
                  <a:off x="5063" y="1614"/>
                  <a:ext cx="51" cy="103"/>
                </a:xfrm>
                <a:prstGeom prst="line">
                  <a:avLst/>
                </a:prstGeom>
                <a:noFill/>
                <a:ln w="793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8497" name="Freeform 33"/>
              <p:cNvSpPr>
                <a:spLocks/>
              </p:cNvSpPr>
              <p:nvPr/>
            </p:nvSpPr>
            <p:spPr bwMode="auto">
              <a:xfrm>
                <a:off x="479" y="3521"/>
                <a:ext cx="311" cy="98"/>
              </a:xfrm>
              <a:custGeom>
                <a:avLst/>
                <a:gdLst>
                  <a:gd name="T0" fmla="*/ 0 w 361"/>
                  <a:gd name="T1" fmla="*/ 0 h 115"/>
                  <a:gd name="T2" fmla="*/ 20 w 361"/>
                  <a:gd name="T3" fmla="*/ 27 h 115"/>
                  <a:gd name="T4" fmla="*/ 29 w 361"/>
                  <a:gd name="T5" fmla="*/ 40 h 115"/>
                  <a:gd name="T6" fmla="*/ 40 w 361"/>
                  <a:gd name="T7" fmla="*/ 51 h 115"/>
                  <a:gd name="T8" fmla="*/ 52 w 361"/>
                  <a:gd name="T9" fmla="*/ 63 h 115"/>
                  <a:gd name="T10" fmla="*/ 63 w 361"/>
                  <a:gd name="T11" fmla="*/ 73 h 115"/>
                  <a:gd name="T12" fmla="*/ 75 w 361"/>
                  <a:gd name="T13" fmla="*/ 81 h 115"/>
                  <a:gd name="T14" fmla="*/ 89 w 361"/>
                  <a:gd name="T15" fmla="*/ 88 h 115"/>
                  <a:gd name="T16" fmla="*/ 103 w 361"/>
                  <a:gd name="T17" fmla="*/ 93 h 115"/>
                  <a:gd name="T18" fmla="*/ 120 w 361"/>
                  <a:gd name="T19" fmla="*/ 95 h 115"/>
                  <a:gd name="T20" fmla="*/ 137 w 361"/>
                  <a:gd name="T21" fmla="*/ 98 h 115"/>
                  <a:gd name="T22" fmla="*/ 155 w 361"/>
                  <a:gd name="T23" fmla="*/ 98 h 115"/>
                  <a:gd name="T24" fmla="*/ 173 w 361"/>
                  <a:gd name="T25" fmla="*/ 98 h 115"/>
                  <a:gd name="T26" fmla="*/ 190 w 361"/>
                  <a:gd name="T27" fmla="*/ 95 h 115"/>
                  <a:gd name="T28" fmla="*/ 208 w 361"/>
                  <a:gd name="T29" fmla="*/ 93 h 115"/>
                  <a:gd name="T30" fmla="*/ 222 w 361"/>
                  <a:gd name="T31" fmla="*/ 88 h 115"/>
                  <a:gd name="T32" fmla="*/ 229 w 361"/>
                  <a:gd name="T33" fmla="*/ 84 h 115"/>
                  <a:gd name="T34" fmla="*/ 236 w 361"/>
                  <a:gd name="T35" fmla="*/ 80 h 115"/>
                  <a:gd name="T36" fmla="*/ 250 w 361"/>
                  <a:gd name="T37" fmla="*/ 70 h 115"/>
                  <a:gd name="T38" fmla="*/ 263 w 361"/>
                  <a:gd name="T39" fmla="*/ 57 h 115"/>
                  <a:gd name="T40" fmla="*/ 275 w 361"/>
                  <a:gd name="T41" fmla="*/ 43 h 115"/>
                  <a:gd name="T42" fmla="*/ 286 w 361"/>
                  <a:gd name="T43" fmla="*/ 30 h 115"/>
                  <a:gd name="T44" fmla="*/ 296 w 361"/>
                  <a:gd name="T45" fmla="*/ 17 h 115"/>
                  <a:gd name="T46" fmla="*/ 304 w 361"/>
                  <a:gd name="T47" fmla="*/ 8 h 115"/>
                  <a:gd name="T48" fmla="*/ 308 w 361"/>
                  <a:gd name="T49" fmla="*/ 3 h 115"/>
                  <a:gd name="T50" fmla="*/ 311 w 361"/>
                  <a:gd name="T51" fmla="*/ 0 h 115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361"/>
                  <a:gd name="T79" fmla="*/ 0 h 115"/>
                  <a:gd name="T80" fmla="*/ 361 w 361"/>
                  <a:gd name="T81" fmla="*/ 115 h 115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361" h="115">
                    <a:moveTo>
                      <a:pt x="0" y="0"/>
                    </a:moveTo>
                    <a:lnTo>
                      <a:pt x="23" y="32"/>
                    </a:lnTo>
                    <a:lnTo>
                      <a:pt x="34" y="47"/>
                    </a:lnTo>
                    <a:lnTo>
                      <a:pt x="47" y="60"/>
                    </a:lnTo>
                    <a:lnTo>
                      <a:pt x="60" y="74"/>
                    </a:lnTo>
                    <a:lnTo>
                      <a:pt x="73" y="86"/>
                    </a:lnTo>
                    <a:lnTo>
                      <a:pt x="87" y="95"/>
                    </a:lnTo>
                    <a:lnTo>
                      <a:pt x="103" y="103"/>
                    </a:lnTo>
                    <a:lnTo>
                      <a:pt x="120" y="109"/>
                    </a:lnTo>
                    <a:lnTo>
                      <a:pt x="139" y="112"/>
                    </a:lnTo>
                    <a:lnTo>
                      <a:pt x="159" y="115"/>
                    </a:lnTo>
                    <a:lnTo>
                      <a:pt x="180" y="115"/>
                    </a:lnTo>
                    <a:lnTo>
                      <a:pt x="201" y="115"/>
                    </a:lnTo>
                    <a:lnTo>
                      <a:pt x="221" y="112"/>
                    </a:lnTo>
                    <a:lnTo>
                      <a:pt x="241" y="109"/>
                    </a:lnTo>
                    <a:lnTo>
                      <a:pt x="258" y="103"/>
                    </a:lnTo>
                    <a:lnTo>
                      <a:pt x="266" y="99"/>
                    </a:lnTo>
                    <a:lnTo>
                      <a:pt x="274" y="94"/>
                    </a:lnTo>
                    <a:lnTo>
                      <a:pt x="290" y="82"/>
                    </a:lnTo>
                    <a:lnTo>
                      <a:pt x="305" y="67"/>
                    </a:lnTo>
                    <a:lnTo>
                      <a:pt x="319" y="51"/>
                    </a:lnTo>
                    <a:lnTo>
                      <a:pt x="332" y="35"/>
                    </a:lnTo>
                    <a:lnTo>
                      <a:pt x="344" y="20"/>
                    </a:lnTo>
                    <a:lnTo>
                      <a:pt x="353" y="9"/>
                    </a:lnTo>
                    <a:lnTo>
                      <a:pt x="358" y="3"/>
                    </a:lnTo>
                    <a:lnTo>
                      <a:pt x="361" y="0"/>
                    </a:lnTo>
                  </a:path>
                </a:pathLst>
              </a:custGeom>
              <a:solidFill>
                <a:schemeClr val="bg1"/>
              </a:solidFill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grpSp>
            <p:nvGrpSpPr>
              <p:cNvPr id="18498" name="Group 48"/>
              <p:cNvGrpSpPr>
                <a:grpSpLocks/>
              </p:cNvGrpSpPr>
              <p:nvPr/>
            </p:nvGrpSpPr>
            <p:grpSpPr bwMode="auto">
              <a:xfrm>
                <a:off x="547" y="3039"/>
                <a:ext cx="178" cy="526"/>
                <a:chOff x="834" y="1099"/>
                <a:chExt cx="206" cy="619"/>
              </a:xfrm>
            </p:grpSpPr>
            <p:grpSp>
              <p:nvGrpSpPr>
                <p:cNvPr id="18502" name="Group 49"/>
                <p:cNvGrpSpPr>
                  <a:grpSpLocks/>
                </p:cNvGrpSpPr>
                <p:nvPr/>
              </p:nvGrpSpPr>
              <p:grpSpPr bwMode="auto">
                <a:xfrm>
                  <a:off x="834" y="1099"/>
                  <a:ext cx="206" cy="619"/>
                  <a:chOff x="834" y="1099"/>
                  <a:chExt cx="206" cy="619"/>
                </a:xfrm>
              </p:grpSpPr>
              <p:grpSp>
                <p:nvGrpSpPr>
                  <p:cNvPr id="18505" name="Group 50"/>
                  <p:cNvGrpSpPr>
                    <a:grpSpLocks/>
                  </p:cNvGrpSpPr>
                  <p:nvPr/>
                </p:nvGrpSpPr>
                <p:grpSpPr bwMode="auto">
                  <a:xfrm>
                    <a:off x="834" y="1099"/>
                    <a:ext cx="206" cy="309"/>
                    <a:chOff x="834" y="1099"/>
                    <a:chExt cx="206" cy="309"/>
                  </a:xfrm>
                </p:grpSpPr>
                <p:sp>
                  <p:nvSpPr>
                    <p:cNvPr id="18509" name="Freeform 51"/>
                    <p:cNvSpPr>
                      <a:spLocks/>
                    </p:cNvSpPr>
                    <p:nvPr/>
                  </p:nvSpPr>
                  <p:spPr bwMode="auto">
                    <a:xfrm>
                      <a:off x="834" y="1099"/>
                      <a:ext cx="206" cy="309"/>
                    </a:xfrm>
                    <a:custGeom>
                      <a:avLst/>
                      <a:gdLst>
                        <a:gd name="T0" fmla="*/ 103 w 206"/>
                        <a:gd name="T1" fmla="*/ 0 h 309"/>
                        <a:gd name="T2" fmla="*/ 83 w 206"/>
                        <a:gd name="T3" fmla="*/ 1 h 309"/>
                        <a:gd name="T4" fmla="*/ 63 w 206"/>
                        <a:gd name="T5" fmla="*/ 3 h 309"/>
                        <a:gd name="T6" fmla="*/ 46 w 206"/>
                        <a:gd name="T7" fmla="*/ 6 h 309"/>
                        <a:gd name="T8" fmla="*/ 30 w 206"/>
                        <a:gd name="T9" fmla="*/ 11 h 309"/>
                        <a:gd name="T10" fmla="*/ 17 w 206"/>
                        <a:gd name="T11" fmla="*/ 17 h 309"/>
                        <a:gd name="T12" fmla="*/ 8 w 206"/>
                        <a:gd name="T13" fmla="*/ 24 h 309"/>
                        <a:gd name="T14" fmla="*/ 2 w 206"/>
                        <a:gd name="T15" fmla="*/ 30 h 309"/>
                        <a:gd name="T16" fmla="*/ 0 w 206"/>
                        <a:gd name="T17" fmla="*/ 38 h 309"/>
                        <a:gd name="T18" fmla="*/ 0 w 206"/>
                        <a:gd name="T19" fmla="*/ 270 h 309"/>
                        <a:gd name="T20" fmla="*/ 2 w 206"/>
                        <a:gd name="T21" fmla="*/ 278 h 309"/>
                        <a:gd name="T22" fmla="*/ 8 w 206"/>
                        <a:gd name="T23" fmla="*/ 285 h 309"/>
                        <a:gd name="T24" fmla="*/ 17 w 206"/>
                        <a:gd name="T25" fmla="*/ 292 h 309"/>
                        <a:gd name="T26" fmla="*/ 30 w 206"/>
                        <a:gd name="T27" fmla="*/ 297 h 309"/>
                        <a:gd name="T28" fmla="*/ 46 w 206"/>
                        <a:gd name="T29" fmla="*/ 302 h 309"/>
                        <a:gd name="T30" fmla="*/ 63 w 206"/>
                        <a:gd name="T31" fmla="*/ 305 h 309"/>
                        <a:gd name="T32" fmla="*/ 83 w 206"/>
                        <a:gd name="T33" fmla="*/ 308 h 309"/>
                        <a:gd name="T34" fmla="*/ 103 w 206"/>
                        <a:gd name="T35" fmla="*/ 309 h 309"/>
                        <a:gd name="T36" fmla="*/ 124 w 206"/>
                        <a:gd name="T37" fmla="*/ 308 h 309"/>
                        <a:gd name="T38" fmla="*/ 143 w 206"/>
                        <a:gd name="T39" fmla="*/ 305 h 309"/>
                        <a:gd name="T40" fmla="*/ 161 w 206"/>
                        <a:gd name="T41" fmla="*/ 302 h 309"/>
                        <a:gd name="T42" fmla="*/ 177 w 206"/>
                        <a:gd name="T43" fmla="*/ 297 h 309"/>
                        <a:gd name="T44" fmla="*/ 189 w 206"/>
                        <a:gd name="T45" fmla="*/ 292 h 309"/>
                        <a:gd name="T46" fmla="*/ 198 w 206"/>
                        <a:gd name="T47" fmla="*/ 285 h 309"/>
                        <a:gd name="T48" fmla="*/ 204 w 206"/>
                        <a:gd name="T49" fmla="*/ 278 h 309"/>
                        <a:gd name="T50" fmla="*/ 206 w 206"/>
                        <a:gd name="T51" fmla="*/ 270 h 309"/>
                        <a:gd name="T52" fmla="*/ 206 w 206"/>
                        <a:gd name="T53" fmla="*/ 38 h 309"/>
                        <a:gd name="T54" fmla="*/ 204 w 206"/>
                        <a:gd name="T55" fmla="*/ 30 h 309"/>
                        <a:gd name="T56" fmla="*/ 198 w 206"/>
                        <a:gd name="T57" fmla="*/ 24 h 309"/>
                        <a:gd name="T58" fmla="*/ 189 w 206"/>
                        <a:gd name="T59" fmla="*/ 17 h 309"/>
                        <a:gd name="T60" fmla="*/ 177 w 206"/>
                        <a:gd name="T61" fmla="*/ 11 h 309"/>
                        <a:gd name="T62" fmla="*/ 161 w 206"/>
                        <a:gd name="T63" fmla="*/ 6 h 309"/>
                        <a:gd name="T64" fmla="*/ 143 w 206"/>
                        <a:gd name="T65" fmla="*/ 3 h 309"/>
                        <a:gd name="T66" fmla="*/ 124 w 206"/>
                        <a:gd name="T67" fmla="*/ 1 h 309"/>
                        <a:gd name="T68" fmla="*/ 103 w 206"/>
                        <a:gd name="T69" fmla="*/ 0 h 309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w 206"/>
                        <a:gd name="T106" fmla="*/ 0 h 309"/>
                        <a:gd name="T107" fmla="*/ 206 w 206"/>
                        <a:gd name="T108" fmla="*/ 309 h 309"/>
                      </a:gdLst>
                      <a:ahLst/>
                      <a:cxnLst>
                        <a:cxn ang="T70">
                          <a:pos x="T0" y="T1"/>
                        </a:cxn>
                        <a:cxn ang="T71">
                          <a:pos x="T2" y="T3"/>
                        </a:cxn>
                        <a:cxn ang="T72">
                          <a:pos x="T4" y="T5"/>
                        </a:cxn>
                        <a:cxn ang="T73">
                          <a:pos x="T6" y="T7"/>
                        </a:cxn>
                        <a:cxn ang="T74">
                          <a:pos x="T8" y="T9"/>
                        </a:cxn>
                        <a:cxn ang="T75">
                          <a:pos x="T10" y="T11"/>
                        </a:cxn>
                        <a:cxn ang="T76">
                          <a:pos x="T12" y="T13"/>
                        </a:cxn>
                        <a:cxn ang="T77">
                          <a:pos x="T14" y="T15"/>
                        </a:cxn>
                        <a:cxn ang="T78">
                          <a:pos x="T16" y="T17"/>
                        </a:cxn>
                        <a:cxn ang="T79">
                          <a:pos x="T18" y="T19"/>
                        </a:cxn>
                        <a:cxn ang="T80">
                          <a:pos x="T20" y="T21"/>
                        </a:cxn>
                        <a:cxn ang="T81">
                          <a:pos x="T22" y="T23"/>
                        </a:cxn>
                        <a:cxn ang="T82">
                          <a:pos x="T24" y="T25"/>
                        </a:cxn>
                        <a:cxn ang="T83">
                          <a:pos x="T26" y="T27"/>
                        </a:cxn>
                        <a:cxn ang="T84">
                          <a:pos x="T28" y="T29"/>
                        </a:cxn>
                        <a:cxn ang="T85">
                          <a:pos x="T30" y="T31"/>
                        </a:cxn>
                        <a:cxn ang="T86">
                          <a:pos x="T32" y="T33"/>
                        </a:cxn>
                        <a:cxn ang="T87">
                          <a:pos x="T34" y="T35"/>
                        </a:cxn>
                        <a:cxn ang="T88">
                          <a:pos x="T36" y="T37"/>
                        </a:cxn>
                        <a:cxn ang="T89">
                          <a:pos x="T38" y="T39"/>
                        </a:cxn>
                        <a:cxn ang="T90">
                          <a:pos x="T40" y="T41"/>
                        </a:cxn>
                        <a:cxn ang="T91">
                          <a:pos x="T42" y="T43"/>
                        </a:cxn>
                        <a:cxn ang="T92">
                          <a:pos x="T44" y="T45"/>
                        </a:cxn>
                        <a:cxn ang="T93">
                          <a:pos x="T46" y="T47"/>
                        </a:cxn>
                        <a:cxn ang="T94">
                          <a:pos x="T48" y="T49"/>
                        </a:cxn>
                        <a:cxn ang="T95">
                          <a:pos x="T50" y="T51"/>
                        </a:cxn>
                        <a:cxn ang="T96">
                          <a:pos x="T52" y="T53"/>
                        </a:cxn>
                        <a:cxn ang="T97">
                          <a:pos x="T54" y="T55"/>
                        </a:cxn>
                        <a:cxn ang="T98">
                          <a:pos x="T56" y="T57"/>
                        </a:cxn>
                        <a:cxn ang="T99">
                          <a:pos x="T58" y="T59"/>
                        </a:cxn>
                        <a:cxn ang="T100">
                          <a:pos x="T60" y="T61"/>
                        </a:cxn>
                        <a:cxn ang="T101">
                          <a:pos x="T62" y="T63"/>
                        </a:cxn>
                        <a:cxn ang="T102">
                          <a:pos x="T64" y="T65"/>
                        </a:cxn>
                        <a:cxn ang="T103">
                          <a:pos x="T66" y="T67"/>
                        </a:cxn>
                        <a:cxn ang="T104">
                          <a:pos x="T68" y="T69"/>
                        </a:cxn>
                      </a:cxnLst>
                      <a:rect l="T105" t="T106" r="T107" b="T108"/>
                      <a:pathLst>
                        <a:path w="206" h="309">
                          <a:moveTo>
                            <a:pt x="103" y="0"/>
                          </a:moveTo>
                          <a:lnTo>
                            <a:pt x="83" y="1"/>
                          </a:lnTo>
                          <a:lnTo>
                            <a:pt x="63" y="3"/>
                          </a:lnTo>
                          <a:lnTo>
                            <a:pt x="46" y="6"/>
                          </a:lnTo>
                          <a:lnTo>
                            <a:pt x="30" y="11"/>
                          </a:lnTo>
                          <a:lnTo>
                            <a:pt x="17" y="17"/>
                          </a:lnTo>
                          <a:lnTo>
                            <a:pt x="8" y="24"/>
                          </a:lnTo>
                          <a:lnTo>
                            <a:pt x="2" y="30"/>
                          </a:lnTo>
                          <a:lnTo>
                            <a:pt x="0" y="38"/>
                          </a:lnTo>
                          <a:lnTo>
                            <a:pt x="0" y="270"/>
                          </a:lnTo>
                          <a:lnTo>
                            <a:pt x="2" y="278"/>
                          </a:lnTo>
                          <a:lnTo>
                            <a:pt x="8" y="285"/>
                          </a:lnTo>
                          <a:lnTo>
                            <a:pt x="17" y="292"/>
                          </a:lnTo>
                          <a:lnTo>
                            <a:pt x="30" y="297"/>
                          </a:lnTo>
                          <a:lnTo>
                            <a:pt x="46" y="302"/>
                          </a:lnTo>
                          <a:lnTo>
                            <a:pt x="63" y="305"/>
                          </a:lnTo>
                          <a:lnTo>
                            <a:pt x="83" y="308"/>
                          </a:lnTo>
                          <a:lnTo>
                            <a:pt x="103" y="309"/>
                          </a:lnTo>
                          <a:lnTo>
                            <a:pt x="124" y="308"/>
                          </a:lnTo>
                          <a:lnTo>
                            <a:pt x="143" y="305"/>
                          </a:lnTo>
                          <a:lnTo>
                            <a:pt x="161" y="302"/>
                          </a:lnTo>
                          <a:lnTo>
                            <a:pt x="177" y="297"/>
                          </a:lnTo>
                          <a:lnTo>
                            <a:pt x="189" y="292"/>
                          </a:lnTo>
                          <a:lnTo>
                            <a:pt x="198" y="285"/>
                          </a:lnTo>
                          <a:lnTo>
                            <a:pt x="204" y="278"/>
                          </a:lnTo>
                          <a:lnTo>
                            <a:pt x="206" y="270"/>
                          </a:lnTo>
                          <a:lnTo>
                            <a:pt x="206" y="38"/>
                          </a:lnTo>
                          <a:lnTo>
                            <a:pt x="204" y="30"/>
                          </a:lnTo>
                          <a:lnTo>
                            <a:pt x="198" y="24"/>
                          </a:lnTo>
                          <a:lnTo>
                            <a:pt x="189" y="17"/>
                          </a:lnTo>
                          <a:lnTo>
                            <a:pt x="177" y="11"/>
                          </a:lnTo>
                          <a:lnTo>
                            <a:pt x="161" y="6"/>
                          </a:lnTo>
                          <a:lnTo>
                            <a:pt x="143" y="3"/>
                          </a:lnTo>
                          <a:lnTo>
                            <a:pt x="124" y="1"/>
                          </a:lnTo>
                          <a:lnTo>
                            <a:pt x="103" y="0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8510" name="Freeform 52"/>
                    <p:cNvSpPr>
                      <a:spLocks/>
                    </p:cNvSpPr>
                    <p:nvPr/>
                  </p:nvSpPr>
                  <p:spPr bwMode="auto">
                    <a:xfrm>
                      <a:off x="834" y="1099"/>
                      <a:ext cx="206" cy="76"/>
                    </a:xfrm>
                    <a:custGeom>
                      <a:avLst/>
                      <a:gdLst>
                        <a:gd name="T0" fmla="*/ 0 w 206"/>
                        <a:gd name="T1" fmla="*/ 38 h 76"/>
                        <a:gd name="T2" fmla="*/ 2 w 206"/>
                        <a:gd name="T3" fmla="*/ 47 h 76"/>
                        <a:gd name="T4" fmla="*/ 8 w 206"/>
                        <a:gd name="T5" fmla="*/ 53 h 76"/>
                        <a:gd name="T6" fmla="*/ 17 w 206"/>
                        <a:gd name="T7" fmla="*/ 59 h 76"/>
                        <a:gd name="T8" fmla="*/ 30 w 206"/>
                        <a:gd name="T9" fmla="*/ 65 h 76"/>
                        <a:gd name="T10" fmla="*/ 46 w 206"/>
                        <a:gd name="T11" fmla="*/ 69 h 76"/>
                        <a:gd name="T12" fmla="*/ 63 w 206"/>
                        <a:gd name="T13" fmla="*/ 73 h 76"/>
                        <a:gd name="T14" fmla="*/ 83 w 206"/>
                        <a:gd name="T15" fmla="*/ 75 h 76"/>
                        <a:gd name="T16" fmla="*/ 103 w 206"/>
                        <a:gd name="T17" fmla="*/ 76 h 76"/>
                        <a:gd name="T18" fmla="*/ 124 w 206"/>
                        <a:gd name="T19" fmla="*/ 75 h 76"/>
                        <a:gd name="T20" fmla="*/ 143 w 206"/>
                        <a:gd name="T21" fmla="*/ 73 h 76"/>
                        <a:gd name="T22" fmla="*/ 161 w 206"/>
                        <a:gd name="T23" fmla="*/ 69 h 76"/>
                        <a:gd name="T24" fmla="*/ 177 w 206"/>
                        <a:gd name="T25" fmla="*/ 65 h 76"/>
                        <a:gd name="T26" fmla="*/ 189 w 206"/>
                        <a:gd name="T27" fmla="*/ 59 h 76"/>
                        <a:gd name="T28" fmla="*/ 198 w 206"/>
                        <a:gd name="T29" fmla="*/ 53 h 76"/>
                        <a:gd name="T30" fmla="*/ 204 w 206"/>
                        <a:gd name="T31" fmla="*/ 47 h 76"/>
                        <a:gd name="T32" fmla="*/ 206 w 206"/>
                        <a:gd name="T33" fmla="*/ 38 h 76"/>
                        <a:gd name="T34" fmla="*/ 204 w 206"/>
                        <a:gd name="T35" fmla="*/ 30 h 76"/>
                        <a:gd name="T36" fmla="*/ 198 w 206"/>
                        <a:gd name="T37" fmla="*/ 24 h 76"/>
                        <a:gd name="T38" fmla="*/ 189 w 206"/>
                        <a:gd name="T39" fmla="*/ 17 h 76"/>
                        <a:gd name="T40" fmla="*/ 177 w 206"/>
                        <a:gd name="T41" fmla="*/ 11 h 76"/>
                        <a:gd name="T42" fmla="*/ 161 w 206"/>
                        <a:gd name="T43" fmla="*/ 6 h 76"/>
                        <a:gd name="T44" fmla="*/ 143 w 206"/>
                        <a:gd name="T45" fmla="*/ 3 h 76"/>
                        <a:gd name="T46" fmla="*/ 124 w 206"/>
                        <a:gd name="T47" fmla="*/ 1 h 76"/>
                        <a:gd name="T48" fmla="*/ 103 w 206"/>
                        <a:gd name="T49" fmla="*/ 0 h 76"/>
                        <a:gd name="T50" fmla="*/ 83 w 206"/>
                        <a:gd name="T51" fmla="*/ 1 h 76"/>
                        <a:gd name="T52" fmla="*/ 63 w 206"/>
                        <a:gd name="T53" fmla="*/ 3 h 76"/>
                        <a:gd name="T54" fmla="*/ 46 w 206"/>
                        <a:gd name="T55" fmla="*/ 6 h 76"/>
                        <a:gd name="T56" fmla="*/ 30 w 206"/>
                        <a:gd name="T57" fmla="*/ 11 h 76"/>
                        <a:gd name="T58" fmla="*/ 17 w 206"/>
                        <a:gd name="T59" fmla="*/ 17 h 76"/>
                        <a:gd name="T60" fmla="*/ 8 w 206"/>
                        <a:gd name="T61" fmla="*/ 24 h 76"/>
                        <a:gd name="T62" fmla="*/ 2 w 206"/>
                        <a:gd name="T63" fmla="*/ 30 h 76"/>
                        <a:gd name="T64" fmla="*/ 0 w 206"/>
                        <a:gd name="T65" fmla="*/ 38 h 76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w 206"/>
                        <a:gd name="T100" fmla="*/ 0 h 76"/>
                        <a:gd name="T101" fmla="*/ 206 w 206"/>
                        <a:gd name="T102" fmla="*/ 76 h 76"/>
                      </a:gdLst>
                      <a:ahLst/>
                      <a:cxnLst>
                        <a:cxn ang="T66">
                          <a:pos x="T0" y="T1"/>
                        </a:cxn>
                        <a:cxn ang="T67">
                          <a:pos x="T2" y="T3"/>
                        </a:cxn>
                        <a:cxn ang="T68">
                          <a:pos x="T4" y="T5"/>
                        </a:cxn>
                        <a:cxn ang="T69">
                          <a:pos x="T6" y="T7"/>
                        </a:cxn>
                        <a:cxn ang="T70">
                          <a:pos x="T8" y="T9"/>
                        </a:cxn>
                        <a:cxn ang="T71">
                          <a:pos x="T10" y="T11"/>
                        </a:cxn>
                        <a:cxn ang="T72">
                          <a:pos x="T12" y="T13"/>
                        </a:cxn>
                        <a:cxn ang="T73">
                          <a:pos x="T14" y="T15"/>
                        </a:cxn>
                        <a:cxn ang="T74">
                          <a:pos x="T16" y="T17"/>
                        </a:cxn>
                        <a:cxn ang="T75">
                          <a:pos x="T18" y="T19"/>
                        </a:cxn>
                        <a:cxn ang="T76">
                          <a:pos x="T20" y="T21"/>
                        </a:cxn>
                        <a:cxn ang="T77">
                          <a:pos x="T22" y="T23"/>
                        </a:cxn>
                        <a:cxn ang="T78">
                          <a:pos x="T24" y="T25"/>
                        </a:cxn>
                        <a:cxn ang="T79">
                          <a:pos x="T26" y="T27"/>
                        </a:cxn>
                        <a:cxn ang="T80">
                          <a:pos x="T28" y="T29"/>
                        </a:cxn>
                        <a:cxn ang="T81">
                          <a:pos x="T30" y="T31"/>
                        </a:cxn>
                        <a:cxn ang="T82">
                          <a:pos x="T32" y="T33"/>
                        </a:cxn>
                        <a:cxn ang="T83">
                          <a:pos x="T34" y="T35"/>
                        </a:cxn>
                        <a:cxn ang="T84">
                          <a:pos x="T36" y="T37"/>
                        </a:cxn>
                        <a:cxn ang="T85">
                          <a:pos x="T38" y="T39"/>
                        </a:cxn>
                        <a:cxn ang="T86">
                          <a:pos x="T40" y="T41"/>
                        </a:cxn>
                        <a:cxn ang="T87">
                          <a:pos x="T42" y="T43"/>
                        </a:cxn>
                        <a:cxn ang="T88">
                          <a:pos x="T44" y="T45"/>
                        </a:cxn>
                        <a:cxn ang="T89">
                          <a:pos x="T46" y="T47"/>
                        </a:cxn>
                        <a:cxn ang="T90">
                          <a:pos x="T48" y="T49"/>
                        </a:cxn>
                        <a:cxn ang="T91">
                          <a:pos x="T50" y="T51"/>
                        </a:cxn>
                        <a:cxn ang="T92">
                          <a:pos x="T52" y="T53"/>
                        </a:cxn>
                        <a:cxn ang="T93">
                          <a:pos x="T54" y="T55"/>
                        </a:cxn>
                        <a:cxn ang="T94">
                          <a:pos x="T56" y="T57"/>
                        </a:cxn>
                        <a:cxn ang="T95">
                          <a:pos x="T58" y="T59"/>
                        </a:cxn>
                        <a:cxn ang="T96">
                          <a:pos x="T60" y="T61"/>
                        </a:cxn>
                        <a:cxn ang="T97">
                          <a:pos x="T62" y="T63"/>
                        </a:cxn>
                        <a:cxn ang="T98">
                          <a:pos x="T64" y="T65"/>
                        </a:cxn>
                      </a:cxnLst>
                      <a:rect l="T99" t="T100" r="T101" b="T102"/>
                      <a:pathLst>
                        <a:path w="206" h="76">
                          <a:moveTo>
                            <a:pt x="0" y="38"/>
                          </a:moveTo>
                          <a:lnTo>
                            <a:pt x="2" y="47"/>
                          </a:lnTo>
                          <a:lnTo>
                            <a:pt x="8" y="53"/>
                          </a:lnTo>
                          <a:lnTo>
                            <a:pt x="17" y="59"/>
                          </a:lnTo>
                          <a:lnTo>
                            <a:pt x="30" y="65"/>
                          </a:lnTo>
                          <a:lnTo>
                            <a:pt x="46" y="69"/>
                          </a:lnTo>
                          <a:lnTo>
                            <a:pt x="63" y="73"/>
                          </a:lnTo>
                          <a:lnTo>
                            <a:pt x="83" y="75"/>
                          </a:lnTo>
                          <a:lnTo>
                            <a:pt x="103" y="76"/>
                          </a:lnTo>
                          <a:lnTo>
                            <a:pt x="124" y="75"/>
                          </a:lnTo>
                          <a:lnTo>
                            <a:pt x="143" y="73"/>
                          </a:lnTo>
                          <a:lnTo>
                            <a:pt x="161" y="69"/>
                          </a:lnTo>
                          <a:lnTo>
                            <a:pt x="177" y="65"/>
                          </a:lnTo>
                          <a:lnTo>
                            <a:pt x="189" y="59"/>
                          </a:lnTo>
                          <a:lnTo>
                            <a:pt x="198" y="53"/>
                          </a:lnTo>
                          <a:lnTo>
                            <a:pt x="204" y="47"/>
                          </a:lnTo>
                          <a:lnTo>
                            <a:pt x="206" y="38"/>
                          </a:lnTo>
                          <a:lnTo>
                            <a:pt x="204" y="30"/>
                          </a:lnTo>
                          <a:lnTo>
                            <a:pt x="198" y="24"/>
                          </a:lnTo>
                          <a:lnTo>
                            <a:pt x="189" y="17"/>
                          </a:lnTo>
                          <a:lnTo>
                            <a:pt x="177" y="11"/>
                          </a:lnTo>
                          <a:lnTo>
                            <a:pt x="161" y="6"/>
                          </a:lnTo>
                          <a:lnTo>
                            <a:pt x="143" y="3"/>
                          </a:lnTo>
                          <a:lnTo>
                            <a:pt x="124" y="1"/>
                          </a:lnTo>
                          <a:lnTo>
                            <a:pt x="103" y="0"/>
                          </a:lnTo>
                          <a:lnTo>
                            <a:pt x="83" y="1"/>
                          </a:lnTo>
                          <a:lnTo>
                            <a:pt x="63" y="3"/>
                          </a:lnTo>
                          <a:lnTo>
                            <a:pt x="46" y="6"/>
                          </a:lnTo>
                          <a:lnTo>
                            <a:pt x="30" y="11"/>
                          </a:lnTo>
                          <a:lnTo>
                            <a:pt x="17" y="17"/>
                          </a:lnTo>
                          <a:lnTo>
                            <a:pt x="8" y="24"/>
                          </a:lnTo>
                          <a:lnTo>
                            <a:pt x="2" y="30"/>
                          </a:lnTo>
                          <a:lnTo>
                            <a:pt x="0" y="38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8511" name="Freeform 53"/>
                    <p:cNvSpPr>
                      <a:spLocks/>
                    </p:cNvSpPr>
                    <p:nvPr/>
                  </p:nvSpPr>
                  <p:spPr bwMode="auto">
                    <a:xfrm>
                      <a:off x="834" y="1099"/>
                      <a:ext cx="206" cy="309"/>
                    </a:xfrm>
                    <a:custGeom>
                      <a:avLst/>
                      <a:gdLst>
                        <a:gd name="T0" fmla="*/ 103 w 206"/>
                        <a:gd name="T1" fmla="*/ 0 h 309"/>
                        <a:gd name="T2" fmla="*/ 83 w 206"/>
                        <a:gd name="T3" fmla="*/ 1 h 309"/>
                        <a:gd name="T4" fmla="*/ 63 w 206"/>
                        <a:gd name="T5" fmla="*/ 3 h 309"/>
                        <a:gd name="T6" fmla="*/ 46 w 206"/>
                        <a:gd name="T7" fmla="*/ 6 h 309"/>
                        <a:gd name="T8" fmla="*/ 30 w 206"/>
                        <a:gd name="T9" fmla="*/ 11 h 309"/>
                        <a:gd name="T10" fmla="*/ 17 w 206"/>
                        <a:gd name="T11" fmla="*/ 17 h 309"/>
                        <a:gd name="T12" fmla="*/ 8 w 206"/>
                        <a:gd name="T13" fmla="*/ 24 h 309"/>
                        <a:gd name="T14" fmla="*/ 2 w 206"/>
                        <a:gd name="T15" fmla="*/ 30 h 309"/>
                        <a:gd name="T16" fmla="*/ 0 w 206"/>
                        <a:gd name="T17" fmla="*/ 38 h 309"/>
                        <a:gd name="T18" fmla="*/ 0 w 206"/>
                        <a:gd name="T19" fmla="*/ 270 h 309"/>
                        <a:gd name="T20" fmla="*/ 2 w 206"/>
                        <a:gd name="T21" fmla="*/ 278 h 309"/>
                        <a:gd name="T22" fmla="*/ 8 w 206"/>
                        <a:gd name="T23" fmla="*/ 285 h 309"/>
                        <a:gd name="T24" fmla="*/ 17 w 206"/>
                        <a:gd name="T25" fmla="*/ 292 h 309"/>
                        <a:gd name="T26" fmla="*/ 30 w 206"/>
                        <a:gd name="T27" fmla="*/ 297 h 309"/>
                        <a:gd name="T28" fmla="*/ 46 w 206"/>
                        <a:gd name="T29" fmla="*/ 302 h 309"/>
                        <a:gd name="T30" fmla="*/ 63 w 206"/>
                        <a:gd name="T31" fmla="*/ 305 h 309"/>
                        <a:gd name="T32" fmla="*/ 83 w 206"/>
                        <a:gd name="T33" fmla="*/ 308 h 309"/>
                        <a:gd name="T34" fmla="*/ 103 w 206"/>
                        <a:gd name="T35" fmla="*/ 309 h 309"/>
                        <a:gd name="T36" fmla="*/ 124 w 206"/>
                        <a:gd name="T37" fmla="*/ 308 h 309"/>
                        <a:gd name="T38" fmla="*/ 143 w 206"/>
                        <a:gd name="T39" fmla="*/ 305 h 309"/>
                        <a:gd name="T40" fmla="*/ 161 w 206"/>
                        <a:gd name="T41" fmla="*/ 302 h 309"/>
                        <a:gd name="T42" fmla="*/ 177 w 206"/>
                        <a:gd name="T43" fmla="*/ 297 h 309"/>
                        <a:gd name="T44" fmla="*/ 189 w 206"/>
                        <a:gd name="T45" fmla="*/ 292 h 309"/>
                        <a:gd name="T46" fmla="*/ 198 w 206"/>
                        <a:gd name="T47" fmla="*/ 285 h 309"/>
                        <a:gd name="T48" fmla="*/ 204 w 206"/>
                        <a:gd name="T49" fmla="*/ 278 h 309"/>
                        <a:gd name="T50" fmla="*/ 206 w 206"/>
                        <a:gd name="T51" fmla="*/ 270 h 309"/>
                        <a:gd name="T52" fmla="*/ 206 w 206"/>
                        <a:gd name="T53" fmla="*/ 38 h 309"/>
                        <a:gd name="T54" fmla="*/ 204 w 206"/>
                        <a:gd name="T55" fmla="*/ 30 h 309"/>
                        <a:gd name="T56" fmla="*/ 198 w 206"/>
                        <a:gd name="T57" fmla="*/ 24 h 309"/>
                        <a:gd name="T58" fmla="*/ 189 w 206"/>
                        <a:gd name="T59" fmla="*/ 17 h 309"/>
                        <a:gd name="T60" fmla="*/ 177 w 206"/>
                        <a:gd name="T61" fmla="*/ 11 h 309"/>
                        <a:gd name="T62" fmla="*/ 161 w 206"/>
                        <a:gd name="T63" fmla="*/ 6 h 309"/>
                        <a:gd name="T64" fmla="*/ 143 w 206"/>
                        <a:gd name="T65" fmla="*/ 3 h 309"/>
                        <a:gd name="T66" fmla="*/ 124 w 206"/>
                        <a:gd name="T67" fmla="*/ 1 h 309"/>
                        <a:gd name="T68" fmla="*/ 103 w 206"/>
                        <a:gd name="T69" fmla="*/ 0 h 309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w 206"/>
                        <a:gd name="T106" fmla="*/ 0 h 309"/>
                        <a:gd name="T107" fmla="*/ 206 w 206"/>
                        <a:gd name="T108" fmla="*/ 309 h 309"/>
                      </a:gdLst>
                      <a:ahLst/>
                      <a:cxnLst>
                        <a:cxn ang="T70">
                          <a:pos x="T0" y="T1"/>
                        </a:cxn>
                        <a:cxn ang="T71">
                          <a:pos x="T2" y="T3"/>
                        </a:cxn>
                        <a:cxn ang="T72">
                          <a:pos x="T4" y="T5"/>
                        </a:cxn>
                        <a:cxn ang="T73">
                          <a:pos x="T6" y="T7"/>
                        </a:cxn>
                        <a:cxn ang="T74">
                          <a:pos x="T8" y="T9"/>
                        </a:cxn>
                        <a:cxn ang="T75">
                          <a:pos x="T10" y="T11"/>
                        </a:cxn>
                        <a:cxn ang="T76">
                          <a:pos x="T12" y="T13"/>
                        </a:cxn>
                        <a:cxn ang="T77">
                          <a:pos x="T14" y="T15"/>
                        </a:cxn>
                        <a:cxn ang="T78">
                          <a:pos x="T16" y="T17"/>
                        </a:cxn>
                        <a:cxn ang="T79">
                          <a:pos x="T18" y="T19"/>
                        </a:cxn>
                        <a:cxn ang="T80">
                          <a:pos x="T20" y="T21"/>
                        </a:cxn>
                        <a:cxn ang="T81">
                          <a:pos x="T22" y="T23"/>
                        </a:cxn>
                        <a:cxn ang="T82">
                          <a:pos x="T24" y="T25"/>
                        </a:cxn>
                        <a:cxn ang="T83">
                          <a:pos x="T26" y="T27"/>
                        </a:cxn>
                        <a:cxn ang="T84">
                          <a:pos x="T28" y="T29"/>
                        </a:cxn>
                        <a:cxn ang="T85">
                          <a:pos x="T30" y="T31"/>
                        </a:cxn>
                        <a:cxn ang="T86">
                          <a:pos x="T32" y="T33"/>
                        </a:cxn>
                        <a:cxn ang="T87">
                          <a:pos x="T34" y="T35"/>
                        </a:cxn>
                        <a:cxn ang="T88">
                          <a:pos x="T36" y="T37"/>
                        </a:cxn>
                        <a:cxn ang="T89">
                          <a:pos x="T38" y="T39"/>
                        </a:cxn>
                        <a:cxn ang="T90">
                          <a:pos x="T40" y="T41"/>
                        </a:cxn>
                        <a:cxn ang="T91">
                          <a:pos x="T42" y="T43"/>
                        </a:cxn>
                        <a:cxn ang="T92">
                          <a:pos x="T44" y="T45"/>
                        </a:cxn>
                        <a:cxn ang="T93">
                          <a:pos x="T46" y="T47"/>
                        </a:cxn>
                        <a:cxn ang="T94">
                          <a:pos x="T48" y="T49"/>
                        </a:cxn>
                        <a:cxn ang="T95">
                          <a:pos x="T50" y="T51"/>
                        </a:cxn>
                        <a:cxn ang="T96">
                          <a:pos x="T52" y="T53"/>
                        </a:cxn>
                        <a:cxn ang="T97">
                          <a:pos x="T54" y="T55"/>
                        </a:cxn>
                        <a:cxn ang="T98">
                          <a:pos x="T56" y="T57"/>
                        </a:cxn>
                        <a:cxn ang="T99">
                          <a:pos x="T58" y="T59"/>
                        </a:cxn>
                        <a:cxn ang="T100">
                          <a:pos x="T60" y="T61"/>
                        </a:cxn>
                        <a:cxn ang="T101">
                          <a:pos x="T62" y="T63"/>
                        </a:cxn>
                        <a:cxn ang="T102">
                          <a:pos x="T64" y="T65"/>
                        </a:cxn>
                        <a:cxn ang="T103">
                          <a:pos x="T66" y="T67"/>
                        </a:cxn>
                        <a:cxn ang="T104">
                          <a:pos x="T68" y="T69"/>
                        </a:cxn>
                      </a:cxnLst>
                      <a:rect l="T105" t="T106" r="T107" b="T108"/>
                      <a:pathLst>
                        <a:path w="206" h="309">
                          <a:moveTo>
                            <a:pt x="103" y="0"/>
                          </a:moveTo>
                          <a:lnTo>
                            <a:pt x="83" y="1"/>
                          </a:lnTo>
                          <a:lnTo>
                            <a:pt x="63" y="3"/>
                          </a:lnTo>
                          <a:lnTo>
                            <a:pt x="46" y="6"/>
                          </a:lnTo>
                          <a:lnTo>
                            <a:pt x="30" y="11"/>
                          </a:lnTo>
                          <a:lnTo>
                            <a:pt x="17" y="17"/>
                          </a:lnTo>
                          <a:lnTo>
                            <a:pt x="8" y="24"/>
                          </a:lnTo>
                          <a:lnTo>
                            <a:pt x="2" y="30"/>
                          </a:lnTo>
                          <a:lnTo>
                            <a:pt x="0" y="38"/>
                          </a:lnTo>
                          <a:lnTo>
                            <a:pt x="0" y="270"/>
                          </a:lnTo>
                          <a:lnTo>
                            <a:pt x="2" y="278"/>
                          </a:lnTo>
                          <a:lnTo>
                            <a:pt x="8" y="285"/>
                          </a:lnTo>
                          <a:lnTo>
                            <a:pt x="17" y="292"/>
                          </a:lnTo>
                          <a:lnTo>
                            <a:pt x="30" y="297"/>
                          </a:lnTo>
                          <a:lnTo>
                            <a:pt x="46" y="302"/>
                          </a:lnTo>
                          <a:lnTo>
                            <a:pt x="63" y="305"/>
                          </a:lnTo>
                          <a:lnTo>
                            <a:pt x="83" y="308"/>
                          </a:lnTo>
                          <a:lnTo>
                            <a:pt x="103" y="309"/>
                          </a:lnTo>
                          <a:lnTo>
                            <a:pt x="124" y="308"/>
                          </a:lnTo>
                          <a:lnTo>
                            <a:pt x="143" y="305"/>
                          </a:lnTo>
                          <a:lnTo>
                            <a:pt x="161" y="302"/>
                          </a:lnTo>
                          <a:lnTo>
                            <a:pt x="177" y="297"/>
                          </a:lnTo>
                          <a:lnTo>
                            <a:pt x="189" y="292"/>
                          </a:lnTo>
                          <a:lnTo>
                            <a:pt x="198" y="285"/>
                          </a:lnTo>
                          <a:lnTo>
                            <a:pt x="204" y="278"/>
                          </a:lnTo>
                          <a:lnTo>
                            <a:pt x="206" y="270"/>
                          </a:lnTo>
                          <a:lnTo>
                            <a:pt x="206" y="38"/>
                          </a:lnTo>
                          <a:lnTo>
                            <a:pt x="204" y="30"/>
                          </a:lnTo>
                          <a:lnTo>
                            <a:pt x="198" y="24"/>
                          </a:lnTo>
                          <a:lnTo>
                            <a:pt x="189" y="17"/>
                          </a:lnTo>
                          <a:lnTo>
                            <a:pt x="177" y="11"/>
                          </a:lnTo>
                          <a:lnTo>
                            <a:pt x="161" y="6"/>
                          </a:lnTo>
                          <a:lnTo>
                            <a:pt x="143" y="3"/>
                          </a:lnTo>
                          <a:lnTo>
                            <a:pt x="124" y="1"/>
                          </a:lnTo>
                          <a:lnTo>
                            <a:pt x="103" y="0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7938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8512" name="Freeform 54"/>
                    <p:cNvSpPr>
                      <a:spLocks/>
                    </p:cNvSpPr>
                    <p:nvPr/>
                  </p:nvSpPr>
                  <p:spPr bwMode="auto">
                    <a:xfrm>
                      <a:off x="834" y="1137"/>
                      <a:ext cx="206" cy="38"/>
                    </a:xfrm>
                    <a:custGeom>
                      <a:avLst/>
                      <a:gdLst>
                        <a:gd name="T0" fmla="*/ 0 w 206"/>
                        <a:gd name="T1" fmla="*/ 0 h 38"/>
                        <a:gd name="T2" fmla="*/ 2 w 206"/>
                        <a:gd name="T3" fmla="*/ 9 h 38"/>
                        <a:gd name="T4" fmla="*/ 8 w 206"/>
                        <a:gd name="T5" fmla="*/ 15 h 38"/>
                        <a:gd name="T6" fmla="*/ 17 w 206"/>
                        <a:gd name="T7" fmla="*/ 21 h 38"/>
                        <a:gd name="T8" fmla="*/ 30 w 206"/>
                        <a:gd name="T9" fmla="*/ 27 h 38"/>
                        <a:gd name="T10" fmla="*/ 46 w 206"/>
                        <a:gd name="T11" fmla="*/ 31 h 38"/>
                        <a:gd name="T12" fmla="*/ 63 w 206"/>
                        <a:gd name="T13" fmla="*/ 35 h 38"/>
                        <a:gd name="T14" fmla="*/ 83 w 206"/>
                        <a:gd name="T15" fmla="*/ 37 h 38"/>
                        <a:gd name="T16" fmla="*/ 103 w 206"/>
                        <a:gd name="T17" fmla="*/ 38 h 38"/>
                        <a:gd name="T18" fmla="*/ 124 w 206"/>
                        <a:gd name="T19" fmla="*/ 37 h 38"/>
                        <a:gd name="T20" fmla="*/ 143 w 206"/>
                        <a:gd name="T21" fmla="*/ 35 h 38"/>
                        <a:gd name="T22" fmla="*/ 161 w 206"/>
                        <a:gd name="T23" fmla="*/ 31 h 38"/>
                        <a:gd name="T24" fmla="*/ 177 w 206"/>
                        <a:gd name="T25" fmla="*/ 27 h 38"/>
                        <a:gd name="T26" fmla="*/ 189 w 206"/>
                        <a:gd name="T27" fmla="*/ 21 h 38"/>
                        <a:gd name="T28" fmla="*/ 198 w 206"/>
                        <a:gd name="T29" fmla="*/ 15 h 38"/>
                        <a:gd name="T30" fmla="*/ 204 w 206"/>
                        <a:gd name="T31" fmla="*/ 9 h 38"/>
                        <a:gd name="T32" fmla="*/ 206 w 206"/>
                        <a:gd name="T33" fmla="*/ 0 h 38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w 206"/>
                        <a:gd name="T52" fmla="*/ 0 h 38"/>
                        <a:gd name="T53" fmla="*/ 206 w 206"/>
                        <a:gd name="T54" fmla="*/ 38 h 38"/>
                      </a:gdLst>
                      <a:ahLst/>
                      <a:cxnLst>
                        <a:cxn ang="T34">
                          <a:pos x="T0" y="T1"/>
                        </a:cxn>
                        <a:cxn ang="T35">
                          <a:pos x="T2" y="T3"/>
                        </a:cxn>
                        <a:cxn ang="T36">
                          <a:pos x="T4" y="T5"/>
                        </a:cxn>
                        <a:cxn ang="T37">
                          <a:pos x="T6" y="T7"/>
                        </a:cxn>
                        <a:cxn ang="T38">
                          <a:pos x="T8" y="T9"/>
                        </a:cxn>
                        <a:cxn ang="T39">
                          <a:pos x="T10" y="T11"/>
                        </a:cxn>
                        <a:cxn ang="T40">
                          <a:pos x="T12" y="T13"/>
                        </a:cxn>
                        <a:cxn ang="T41">
                          <a:pos x="T14" y="T15"/>
                        </a:cxn>
                        <a:cxn ang="T42">
                          <a:pos x="T16" y="T17"/>
                        </a:cxn>
                        <a:cxn ang="T43">
                          <a:pos x="T18" y="T19"/>
                        </a:cxn>
                        <a:cxn ang="T44">
                          <a:pos x="T20" y="T21"/>
                        </a:cxn>
                        <a:cxn ang="T45">
                          <a:pos x="T22" y="T23"/>
                        </a:cxn>
                        <a:cxn ang="T46">
                          <a:pos x="T24" y="T25"/>
                        </a:cxn>
                        <a:cxn ang="T47">
                          <a:pos x="T26" y="T27"/>
                        </a:cxn>
                        <a:cxn ang="T48">
                          <a:pos x="T28" y="T29"/>
                        </a:cxn>
                        <a:cxn ang="T49">
                          <a:pos x="T30" y="T31"/>
                        </a:cxn>
                        <a:cxn ang="T50">
                          <a:pos x="T32" y="T33"/>
                        </a:cxn>
                      </a:cxnLst>
                      <a:rect l="T51" t="T52" r="T53" b="T54"/>
                      <a:pathLst>
                        <a:path w="206" h="38">
                          <a:moveTo>
                            <a:pt x="0" y="0"/>
                          </a:moveTo>
                          <a:lnTo>
                            <a:pt x="2" y="9"/>
                          </a:lnTo>
                          <a:lnTo>
                            <a:pt x="8" y="15"/>
                          </a:lnTo>
                          <a:lnTo>
                            <a:pt x="17" y="21"/>
                          </a:lnTo>
                          <a:lnTo>
                            <a:pt x="30" y="27"/>
                          </a:lnTo>
                          <a:lnTo>
                            <a:pt x="46" y="31"/>
                          </a:lnTo>
                          <a:lnTo>
                            <a:pt x="63" y="35"/>
                          </a:lnTo>
                          <a:lnTo>
                            <a:pt x="83" y="37"/>
                          </a:lnTo>
                          <a:lnTo>
                            <a:pt x="103" y="38"/>
                          </a:lnTo>
                          <a:lnTo>
                            <a:pt x="124" y="37"/>
                          </a:lnTo>
                          <a:lnTo>
                            <a:pt x="143" y="35"/>
                          </a:lnTo>
                          <a:lnTo>
                            <a:pt x="161" y="31"/>
                          </a:lnTo>
                          <a:lnTo>
                            <a:pt x="177" y="27"/>
                          </a:lnTo>
                          <a:lnTo>
                            <a:pt x="189" y="21"/>
                          </a:lnTo>
                          <a:lnTo>
                            <a:pt x="198" y="15"/>
                          </a:lnTo>
                          <a:lnTo>
                            <a:pt x="204" y="9"/>
                          </a:lnTo>
                          <a:lnTo>
                            <a:pt x="206" y="0"/>
                          </a:lnTo>
                        </a:path>
                      </a:pathLst>
                    </a:custGeom>
                    <a:solidFill>
                      <a:schemeClr val="bg1"/>
                    </a:solidFill>
                    <a:ln w="7938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18506" name="Line 55"/>
                  <p:cNvSpPr>
                    <a:spLocks noChangeShapeType="1"/>
                  </p:cNvSpPr>
                  <p:nvPr/>
                </p:nvSpPr>
                <p:spPr bwMode="auto">
                  <a:xfrm>
                    <a:off x="937" y="1408"/>
                    <a:ext cx="1" cy="155"/>
                  </a:xfrm>
                  <a:prstGeom prst="line">
                    <a:avLst/>
                  </a:prstGeom>
                  <a:noFill/>
                  <a:ln w="7938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8507" name="Rectangle 56"/>
                  <p:cNvSpPr>
                    <a:spLocks noChangeArrowheads="1"/>
                  </p:cNvSpPr>
                  <p:nvPr/>
                </p:nvSpPr>
                <p:spPr bwMode="auto">
                  <a:xfrm>
                    <a:off x="886" y="1563"/>
                    <a:ext cx="104" cy="52"/>
                  </a:xfrm>
                  <a:prstGeom prst="rect">
                    <a:avLst/>
                  </a:prstGeom>
                  <a:solidFill>
                    <a:schemeClr val="bg1"/>
                  </a:solidFill>
                  <a:ln w="7938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8508" name="Line 57"/>
                  <p:cNvSpPr>
                    <a:spLocks noChangeShapeType="1"/>
                  </p:cNvSpPr>
                  <p:nvPr/>
                </p:nvSpPr>
                <p:spPr bwMode="auto">
                  <a:xfrm>
                    <a:off x="834" y="1717"/>
                    <a:ext cx="206" cy="1"/>
                  </a:xfrm>
                  <a:prstGeom prst="line">
                    <a:avLst/>
                  </a:prstGeom>
                  <a:noFill/>
                  <a:ln w="7938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18503" name="Line 58"/>
                <p:cNvSpPr>
                  <a:spLocks noChangeShapeType="1"/>
                </p:cNvSpPr>
                <p:nvPr/>
              </p:nvSpPr>
              <p:spPr bwMode="auto">
                <a:xfrm flipV="1">
                  <a:off x="834" y="1614"/>
                  <a:ext cx="52" cy="103"/>
                </a:xfrm>
                <a:prstGeom prst="line">
                  <a:avLst/>
                </a:prstGeom>
                <a:noFill/>
                <a:ln w="793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504" name="Line 59"/>
                <p:cNvSpPr>
                  <a:spLocks noChangeShapeType="1"/>
                </p:cNvSpPr>
                <p:nvPr/>
              </p:nvSpPr>
              <p:spPr bwMode="auto">
                <a:xfrm flipH="1" flipV="1">
                  <a:off x="989" y="1614"/>
                  <a:ext cx="51" cy="103"/>
                </a:xfrm>
                <a:prstGeom prst="line">
                  <a:avLst/>
                </a:prstGeom>
                <a:noFill/>
                <a:ln w="793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499" name="Group 66"/>
              <p:cNvGrpSpPr>
                <a:grpSpLocks/>
              </p:cNvGrpSpPr>
              <p:nvPr/>
            </p:nvGrpSpPr>
            <p:grpSpPr bwMode="auto">
              <a:xfrm>
                <a:off x="553" y="3743"/>
                <a:ext cx="172" cy="137"/>
                <a:chOff x="841" y="1928"/>
                <a:chExt cx="199" cy="161"/>
              </a:xfrm>
            </p:grpSpPr>
            <p:sp>
              <p:nvSpPr>
                <p:cNvPr id="18500" name="Freeform 67"/>
                <p:cNvSpPr>
                  <a:spLocks/>
                </p:cNvSpPr>
                <p:nvPr/>
              </p:nvSpPr>
              <p:spPr bwMode="auto">
                <a:xfrm>
                  <a:off x="841" y="1928"/>
                  <a:ext cx="199" cy="161"/>
                </a:xfrm>
                <a:custGeom>
                  <a:avLst/>
                  <a:gdLst>
                    <a:gd name="T0" fmla="*/ 11 w 199"/>
                    <a:gd name="T1" fmla="*/ 149 h 161"/>
                    <a:gd name="T2" fmla="*/ 8 w 199"/>
                    <a:gd name="T3" fmla="*/ 138 h 161"/>
                    <a:gd name="T4" fmla="*/ 3 w 199"/>
                    <a:gd name="T5" fmla="*/ 135 h 161"/>
                    <a:gd name="T6" fmla="*/ 15 w 199"/>
                    <a:gd name="T7" fmla="*/ 128 h 161"/>
                    <a:gd name="T8" fmla="*/ 18 w 199"/>
                    <a:gd name="T9" fmla="*/ 112 h 161"/>
                    <a:gd name="T10" fmla="*/ 10 w 199"/>
                    <a:gd name="T11" fmla="*/ 104 h 161"/>
                    <a:gd name="T12" fmla="*/ 0 w 199"/>
                    <a:gd name="T13" fmla="*/ 93 h 161"/>
                    <a:gd name="T14" fmla="*/ 3 w 199"/>
                    <a:gd name="T15" fmla="*/ 83 h 161"/>
                    <a:gd name="T16" fmla="*/ 19 w 199"/>
                    <a:gd name="T17" fmla="*/ 79 h 161"/>
                    <a:gd name="T18" fmla="*/ 24 w 199"/>
                    <a:gd name="T19" fmla="*/ 46 h 161"/>
                    <a:gd name="T20" fmla="*/ 32 w 199"/>
                    <a:gd name="T21" fmla="*/ 33 h 161"/>
                    <a:gd name="T22" fmla="*/ 46 w 199"/>
                    <a:gd name="T23" fmla="*/ 43 h 161"/>
                    <a:gd name="T24" fmla="*/ 48 w 199"/>
                    <a:gd name="T25" fmla="*/ 53 h 161"/>
                    <a:gd name="T26" fmla="*/ 55 w 199"/>
                    <a:gd name="T27" fmla="*/ 51 h 161"/>
                    <a:gd name="T28" fmla="*/ 62 w 199"/>
                    <a:gd name="T29" fmla="*/ 31 h 161"/>
                    <a:gd name="T30" fmla="*/ 65 w 199"/>
                    <a:gd name="T31" fmla="*/ 22 h 161"/>
                    <a:gd name="T32" fmla="*/ 77 w 199"/>
                    <a:gd name="T33" fmla="*/ 14 h 161"/>
                    <a:gd name="T34" fmla="*/ 92 w 199"/>
                    <a:gd name="T35" fmla="*/ 5 h 161"/>
                    <a:gd name="T36" fmla="*/ 101 w 199"/>
                    <a:gd name="T37" fmla="*/ 0 h 161"/>
                    <a:gd name="T38" fmla="*/ 110 w 199"/>
                    <a:gd name="T39" fmla="*/ 9 h 161"/>
                    <a:gd name="T40" fmla="*/ 119 w 199"/>
                    <a:gd name="T41" fmla="*/ 25 h 161"/>
                    <a:gd name="T42" fmla="*/ 142 w 199"/>
                    <a:gd name="T43" fmla="*/ 36 h 161"/>
                    <a:gd name="T44" fmla="*/ 154 w 199"/>
                    <a:gd name="T45" fmla="*/ 32 h 161"/>
                    <a:gd name="T46" fmla="*/ 159 w 199"/>
                    <a:gd name="T47" fmla="*/ 40 h 161"/>
                    <a:gd name="T48" fmla="*/ 172 w 199"/>
                    <a:gd name="T49" fmla="*/ 49 h 161"/>
                    <a:gd name="T50" fmla="*/ 187 w 199"/>
                    <a:gd name="T51" fmla="*/ 60 h 161"/>
                    <a:gd name="T52" fmla="*/ 185 w 199"/>
                    <a:gd name="T53" fmla="*/ 69 h 161"/>
                    <a:gd name="T54" fmla="*/ 172 w 199"/>
                    <a:gd name="T55" fmla="*/ 72 h 161"/>
                    <a:gd name="T56" fmla="*/ 173 w 199"/>
                    <a:gd name="T57" fmla="*/ 83 h 161"/>
                    <a:gd name="T58" fmla="*/ 183 w 199"/>
                    <a:gd name="T59" fmla="*/ 95 h 161"/>
                    <a:gd name="T60" fmla="*/ 194 w 199"/>
                    <a:gd name="T61" fmla="*/ 104 h 161"/>
                    <a:gd name="T62" fmla="*/ 188 w 199"/>
                    <a:gd name="T63" fmla="*/ 119 h 161"/>
                    <a:gd name="T64" fmla="*/ 193 w 199"/>
                    <a:gd name="T65" fmla="*/ 125 h 161"/>
                    <a:gd name="T66" fmla="*/ 196 w 199"/>
                    <a:gd name="T67" fmla="*/ 134 h 161"/>
                    <a:gd name="T68" fmla="*/ 183 w 199"/>
                    <a:gd name="T69" fmla="*/ 146 h 161"/>
                    <a:gd name="T70" fmla="*/ 180 w 199"/>
                    <a:gd name="T71" fmla="*/ 147 h 161"/>
                    <a:gd name="T72" fmla="*/ 176 w 199"/>
                    <a:gd name="T73" fmla="*/ 157 h 161"/>
                    <a:gd name="T74" fmla="*/ 154 w 199"/>
                    <a:gd name="T75" fmla="*/ 146 h 161"/>
                    <a:gd name="T76" fmla="*/ 144 w 199"/>
                    <a:gd name="T77" fmla="*/ 148 h 161"/>
                    <a:gd name="T78" fmla="*/ 151 w 199"/>
                    <a:gd name="T79" fmla="*/ 155 h 161"/>
                    <a:gd name="T80" fmla="*/ 144 w 199"/>
                    <a:gd name="T81" fmla="*/ 161 h 161"/>
                    <a:gd name="T82" fmla="*/ 136 w 199"/>
                    <a:gd name="T83" fmla="*/ 158 h 161"/>
                    <a:gd name="T84" fmla="*/ 119 w 199"/>
                    <a:gd name="T85" fmla="*/ 150 h 161"/>
                    <a:gd name="T86" fmla="*/ 95 w 199"/>
                    <a:gd name="T87" fmla="*/ 146 h 161"/>
                    <a:gd name="T88" fmla="*/ 81 w 199"/>
                    <a:gd name="T89" fmla="*/ 143 h 161"/>
                    <a:gd name="T90" fmla="*/ 77 w 199"/>
                    <a:gd name="T91" fmla="*/ 154 h 161"/>
                    <a:gd name="T92" fmla="*/ 76 w 199"/>
                    <a:gd name="T93" fmla="*/ 151 h 161"/>
                    <a:gd name="T94" fmla="*/ 65 w 199"/>
                    <a:gd name="T95" fmla="*/ 147 h 161"/>
                    <a:gd name="T96" fmla="*/ 54 w 199"/>
                    <a:gd name="T97" fmla="*/ 154 h 161"/>
                    <a:gd name="T98" fmla="*/ 37 w 199"/>
                    <a:gd name="T99" fmla="*/ 155 h 161"/>
                    <a:gd name="T100" fmla="*/ 25 w 199"/>
                    <a:gd name="T101" fmla="*/ 156 h 161"/>
                    <a:gd name="T102" fmla="*/ 14 w 199"/>
                    <a:gd name="T103" fmla="*/ 157 h 161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199"/>
                    <a:gd name="T157" fmla="*/ 0 h 161"/>
                    <a:gd name="T158" fmla="*/ 199 w 199"/>
                    <a:gd name="T159" fmla="*/ 161 h 161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199" h="161">
                      <a:moveTo>
                        <a:pt x="8" y="157"/>
                      </a:moveTo>
                      <a:lnTo>
                        <a:pt x="10" y="153"/>
                      </a:lnTo>
                      <a:lnTo>
                        <a:pt x="11" y="149"/>
                      </a:lnTo>
                      <a:lnTo>
                        <a:pt x="11" y="147"/>
                      </a:lnTo>
                      <a:lnTo>
                        <a:pt x="10" y="141"/>
                      </a:lnTo>
                      <a:lnTo>
                        <a:pt x="8" y="138"/>
                      </a:lnTo>
                      <a:lnTo>
                        <a:pt x="6" y="136"/>
                      </a:lnTo>
                      <a:lnTo>
                        <a:pt x="3" y="135"/>
                      </a:lnTo>
                      <a:lnTo>
                        <a:pt x="5" y="134"/>
                      </a:lnTo>
                      <a:lnTo>
                        <a:pt x="8" y="132"/>
                      </a:lnTo>
                      <a:lnTo>
                        <a:pt x="15" y="128"/>
                      </a:lnTo>
                      <a:lnTo>
                        <a:pt x="17" y="124"/>
                      </a:lnTo>
                      <a:lnTo>
                        <a:pt x="19" y="118"/>
                      </a:lnTo>
                      <a:lnTo>
                        <a:pt x="18" y="112"/>
                      </a:lnTo>
                      <a:lnTo>
                        <a:pt x="17" y="110"/>
                      </a:lnTo>
                      <a:lnTo>
                        <a:pt x="15" y="107"/>
                      </a:lnTo>
                      <a:lnTo>
                        <a:pt x="10" y="104"/>
                      </a:lnTo>
                      <a:lnTo>
                        <a:pt x="3" y="103"/>
                      </a:lnTo>
                      <a:lnTo>
                        <a:pt x="2" y="99"/>
                      </a:lnTo>
                      <a:lnTo>
                        <a:pt x="0" y="93"/>
                      </a:lnTo>
                      <a:lnTo>
                        <a:pt x="0" y="87"/>
                      </a:lnTo>
                      <a:lnTo>
                        <a:pt x="1" y="85"/>
                      </a:lnTo>
                      <a:lnTo>
                        <a:pt x="3" y="83"/>
                      </a:lnTo>
                      <a:lnTo>
                        <a:pt x="7" y="80"/>
                      </a:lnTo>
                      <a:lnTo>
                        <a:pt x="11" y="80"/>
                      </a:lnTo>
                      <a:lnTo>
                        <a:pt x="19" y="79"/>
                      </a:lnTo>
                      <a:lnTo>
                        <a:pt x="22" y="69"/>
                      </a:lnTo>
                      <a:lnTo>
                        <a:pt x="23" y="57"/>
                      </a:lnTo>
                      <a:lnTo>
                        <a:pt x="24" y="46"/>
                      </a:lnTo>
                      <a:lnTo>
                        <a:pt x="26" y="36"/>
                      </a:lnTo>
                      <a:lnTo>
                        <a:pt x="29" y="33"/>
                      </a:lnTo>
                      <a:lnTo>
                        <a:pt x="32" y="33"/>
                      </a:lnTo>
                      <a:lnTo>
                        <a:pt x="38" y="32"/>
                      </a:lnTo>
                      <a:lnTo>
                        <a:pt x="42" y="38"/>
                      </a:lnTo>
                      <a:lnTo>
                        <a:pt x="46" y="43"/>
                      </a:lnTo>
                      <a:lnTo>
                        <a:pt x="47" y="46"/>
                      </a:lnTo>
                      <a:lnTo>
                        <a:pt x="47" y="49"/>
                      </a:lnTo>
                      <a:lnTo>
                        <a:pt x="48" y="53"/>
                      </a:lnTo>
                      <a:lnTo>
                        <a:pt x="50" y="54"/>
                      </a:lnTo>
                      <a:lnTo>
                        <a:pt x="54" y="53"/>
                      </a:lnTo>
                      <a:lnTo>
                        <a:pt x="55" y="51"/>
                      </a:lnTo>
                      <a:lnTo>
                        <a:pt x="57" y="43"/>
                      </a:lnTo>
                      <a:lnTo>
                        <a:pt x="61" y="36"/>
                      </a:lnTo>
                      <a:lnTo>
                        <a:pt x="62" y="31"/>
                      </a:lnTo>
                      <a:lnTo>
                        <a:pt x="63" y="26"/>
                      </a:lnTo>
                      <a:lnTo>
                        <a:pt x="64" y="24"/>
                      </a:lnTo>
                      <a:lnTo>
                        <a:pt x="65" y="22"/>
                      </a:lnTo>
                      <a:lnTo>
                        <a:pt x="68" y="20"/>
                      </a:lnTo>
                      <a:lnTo>
                        <a:pt x="71" y="17"/>
                      </a:lnTo>
                      <a:lnTo>
                        <a:pt x="77" y="14"/>
                      </a:lnTo>
                      <a:lnTo>
                        <a:pt x="82" y="13"/>
                      </a:lnTo>
                      <a:lnTo>
                        <a:pt x="88" y="10"/>
                      </a:lnTo>
                      <a:lnTo>
                        <a:pt x="92" y="5"/>
                      </a:lnTo>
                      <a:lnTo>
                        <a:pt x="94" y="1"/>
                      </a:lnTo>
                      <a:lnTo>
                        <a:pt x="96" y="0"/>
                      </a:lnTo>
                      <a:lnTo>
                        <a:pt x="101" y="0"/>
                      </a:lnTo>
                      <a:lnTo>
                        <a:pt x="104" y="1"/>
                      </a:lnTo>
                      <a:lnTo>
                        <a:pt x="108" y="5"/>
                      </a:lnTo>
                      <a:lnTo>
                        <a:pt x="110" y="9"/>
                      </a:lnTo>
                      <a:lnTo>
                        <a:pt x="115" y="18"/>
                      </a:lnTo>
                      <a:lnTo>
                        <a:pt x="117" y="22"/>
                      </a:lnTo>
                      <a:lnTo>
                        <a:pt x="119" y="25"/>
                      </a:lnTo>
                      <a:lnTo>
                        <a:pt x="125" y="30"/>
                      </a:lnTo>
                      <a:lnTo>
                        <a:pt x="129" y="32"/>
                      </a:lnTo>
                      <a:lnTo>
                        <a:pt x="142" y="36"/>
                      </a:lnTo>
                      <a:lnTo>
                        <a:pt x="148" y="33"/>
                      </a:lnTo>
                      <a:lnTo>
                        <a:pt x="151" y="32"/>
                      </a:lnTo>
                      <a:lnTo>
                        <a:pt x="154" y="32"/>
                      </a:lnTo>
                      <a:lnTo>
                        <a:pt x="156" y="34"/>
                      </a:lnTo>
                      <a:lnTo>
                        <a:pt x="158" y="37"/>
                      </a:lnTo>
                      <a:lnTo>
                        <a:pt x="159" y="40"/>
                      </a:lnTo>
                      <a:lnTo>
                        <a:pt x="162" y="43"/>
                      </a:lnTo>
                      <a:lnTo>
                        <a:pt x="166" y="47"/>
                      </a:lnTo>
                      <a:lnTo>
                        <a:pt x="172" y="49"/>
                      </a:lnTo>
                      <a:lnTo>
                        <a:pt x="178" y="52"/>
                      </a:lnTo>
                      <a:lnTo>
                        <a:pt x="185" y="54"/>
                      </a:lnTo>
                      <a:lnTo>
                        <a:pt x="187" y="60"/>
                      </a:lnTo>
                      <a:lnTo>
                        <a:pt x="188" y="62"/>
                      </a:lnTo>
                      <a:lnTo>
                        <a:pt x="188" y="64"/>
                      </a:lnTo>
                      <a:lnTo>
                        <a:pt x="185" y="69"/>
                      </a:lnTo>
                      <a:lnTo>
                        <a:pt x="180" y="70"/>
                      </a:lnTo>
                      <a:lnTo>
                        <a:pt x="176" y="71"/>
                      </a:lnTo>
                      <a:lnTo>
                        <a:pt x="172" y="72"/>
                      </a:lnTo>
                      <a:lnTo>
                        <a:pt x="170" y="73"/>
                      </a:lnTo>
                      <a:lnTo>
                        <a:pt x="170" y="77"/>
                      </a:lnTo>
                      <a:lnTo>
                        <a:pt x="173" y="83"/>
                      </a:lnTo>
                      <a:lnTo>
                        <a:pt x="176" y="87"/>
                      </a:lnTo>
                      <a:lnTo>
                        <a:pt x="180" y="93"/>
                      </a:lnTo>
                      <a:lnTo>
                        <a:pt x="183" y="95"/>
                      </a:lnTo>
                      <a:lnTo>
                        <a:pt x="187" y="95"/>
                      </a:lnTo>
                      <a:lnTo>
                        <a:pt x="196" y="96"/>
                      </a:lnTo>
                      <a:lnTo>
                        <a:pt x="194" y="104"/>
                      </a:lnTo>
                      <a:lnTo>
                        <a:pt x="191" y="111"/>
                      </a:lnTo>
                      <a:lnTo>
                        <a:pt x="189" y="117"/>
                      </a:lnTo>
                      <a:lnTo>
                        <a:pt x="188" y="119"/>
                      </a:lnTo>
                      <a:lnTo>
                        <a:pt x="188" y="122"/>
                      </a:lnTo>
                      <a:lnTo>
                        <a:pt x="190" y="124"/>
                      </a:lnTo>
                      <a:lnTo>
                        <a:pt x="193" y="125"/>
                      </a:lnTo>
                      <a:lnTo>
                        <a:pt x="196" y="127"/>
                      </a:lnTo>
                      <a:lnTo>
                        <a:pt x="199" y="128"/>
                      </a:lnTo>
                      <a:lnTo>
                        <a:pt x="196" y="134"/>
                      </a:lnTo>
                      <a:lnTo>
                        <a:pt x="191" y="139"/>
                      </a:lnTo>
                      <a:lnTo>
                        <a:pt x="186" y="143"/>
                      </a:lnTo>
                      <a:lnTo>
                        <a:pt x="183" y="146"/>
                      </a:lnTo>
                      <a:lnTo>
                        <a:pt x="181" y="147"/>
                      </a:lnTo>
                      <a:lnTo>
                        <a:pt x="180" y="147"/>
                      </a:lnTo>
                      <a:lnTo>
                        <a:pt x="179" y="148"/>
                      </a:lnTo>
                      <a:lnTo>
                        <a:pt x="179" y="151"/>
                      </a:lnTo>
                      <a:lnTo>
                        <a:pt x="176" y="157"/>
                      </a:lnTo>
                      <a:lnTo>
                        <a:pt x="171" y="154"/>
                      </a:lnTo>
                      <a:lnTo>
                        <a:pt x="162" y="149"/>
                      </a:lnTo>
                      <a:lnTo>
                        <a:pt x="154" y="146"/>
                      </a:lnTo>
                      <a:lnTo>
                        <a:pt x="149" y="146"/>
                      </a:lnTo>
                      <a:lnTo>
                        <a:pt x="146" y="147"/>
                      </a:lnTo>
                      <a:lnTo>
                        <a:pt x="144" y="148"/>
                      </a:lnTo>
                      <a:lnTo>
                        <a:pt x="146" y="149"/>
                      </a:lnTo>
                      <a:lnTo>
                        <a:pt x="148" y="151"/>
                      </a:lnTo>
                      <a:lnTo>
                        <a:pt x="151" y="155"/>
                      </a:lnTo>
                      <a:lnTo>
                        <a:pt x="154" y="157"/>
                      </a:lnTo>
                      <a:lnTo>
                        <a:pt x="148" y="159"/>
                      </a:lnTo>
                      <a:lnTo>
                        <a:pt x="144" y="161"/>
                      </a:lnTo>
                      <a:lnTo>
                        <a:pt x="142" y="161"/>
                      </a:lnTo>
                      <a:lnTo>
                        <a:pt x="139" y="159"/>
                      </a:lnTo>
                      <a:lnTo>
                        <a:pt x="136" y="158"/>
                      </a:lnTo>
                      <a:lnTo>
                        <a:pt x="131" y="154"/>
                      </a:lnTo>
                      <a:lnTo>
                        <a:pt x="125" y="153"/>
                      </a:lnTo>
                      <a:lnTo>
                        <a:pt x="119" y="150"/>
                      </a:lnTo>
                      <a:lnTo>
                        <a:pt x="113" y="149"/>
                      </a:lnTo>
                      <a:lnTo>
                        <a:pt x="108" y="148"/>
                      </a:lnTo>
                      <a:lnTo>
                        <a:pt x="95" y="146"/>
                      </a:lnTo>
                      <a:lnTo>
                        <a:pt x="89" y="144"/>
                      </a:lnTo>
                      <a:lnTo>
                        <a:pt x="85" y="144"/>
                      </a:lnTo>
                      <a:lnTo>
                        <a:pt x="81" y="143"/>
                      </a:lnTo>
                      <a:lnTo>
                        <a:pt x="80" y="143"/>
                      </a:lnTo>
                      <a:lnTo>
                        <a:pt x="78" y="150"/>
                      </a:lnTo>
                      <a:lnTo>
                        <a:pt x="77" y="154"/>
                      </a:lnTo>
                      <a:lnTo>
                        <a:pt x="76" y="151"/>
                      </a:lnTo>
                      <a:lnTo>
                        <a:pt x="74" y="149"/>
                      </a:lnTo>
                      <a:lnTo>
                        <a:pt x="71" y="148"/>
                      </a:lnTo>
                      <a:lnTo>
                        <a:pt x="65" y="147"/>
                      </a:lnTo>
                      <a:lnTo>
                        <a:pt x="62" y="148"/>
                      </a:lnTo>
                      <a:lnTo>
                        <a:pt x="60" y="149"/>
                      </a:lnTo>
                      <a:lnTo>
                        <a:pt x="54" y="154"/>
                      </a:lnTo>
                      <a:lnTo>
                        <a:pt x="48" y="156"/>
                      </a:lnTo>
                      <a:lnTo>
                        <a:pt x="42" y="157"/>
                      </a:lnTo>
                      <a:lnTo>
                        <a:pt x="37" y="155"/>
                      </a:lnTo>
                      <a:lnTo>
                        <a:pt x="31" y="154"/>
                      </a:lnTo>
                      <a:lnTo>
                        <a:pt x="27" y="155"/>
                      </a:lnTo>
                      <a:lnTo>
                        <a:pt x="25" y="156"/>
                      </a:lnTo>
                      <a:lnTo>
                        <a:pt x="22" y="157"/>
                      </a:lnTo>
                      <a:lnTo>
                        <a:pt x="19" y="157"/>
                      </a:lnTo>
                      <a:lnTo>
                        <a:pt x="14" y="157"/>
                      </a:lnTo>
                      <a:lnTo>
                        <a:pt x="8" y="157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8501" name="Freeform 68"/>
                <p:cNvSpPr>
                  <a:spLocks/>
                </p:cNvSpPr>
                <p:nvPr/>
              </p:nvSpPr>
              <p:spPr bwMode="auto">
                <a:xfrm>
                  <a:off x="841" y="1928"/>
                  <a:ext cx="199" cy="161"/>
                </a:xfrm>
                <a:custGeom>
                  <a:avLst/>
                  <a:gdLst>
                    <a:gd name="T0" fmla="*/ 11 w 199"/>
                    <a:gd name="T1" fmla="*/ 149 h 161"/>
                    <a:gd name="T2" fmla="*/ 8 w 199"/>
                    <a:gd name="T3" fmla="*/ 138 h 161"/>
                    <a:gd name="T4" fmla="*/ 3 w 199"/>
                    <a:gd name="T5" fmla="*/ 135 h 161"/>
                    <a:gd name="T6" fmla="*/ 15 w 199"/>
                    <a:gd name="T7" fmla="*/ 128 h 161"/>
                    <a:gd name="T8" fmla="*/ 18 w 199"/>
                    <a:gd name="T9" fmla="*/ 112 h 161"/>
                    <a:gd name="T10" fmla="*/ 10 w 199"/>
                    <a:gd name="T11" fmla="*/ 104 h 161"/>
                    <a:gd name="T12" fmla="*/ 0 w 199"/>
                    <a:gd name="T13" fmla="*/ 93 h 161"/>
                    <a:gd name="T14" fmla="*/ 3 w 199"/>
                    <a:gd name="T15" fmla="*/ 83 h 161"/>
                    <a:gd name="T16" fmla="*/ 19 w 199"/>
                    <a:gd name="T17" fmla="*/ 79 h 161"/>
                    <a:gd name="T18" fmla="*/ 24 w 199"/>
                    <a:gd name="T19" fmla="*/ 46 h 161"/>
                    <a:gd name="T20" fmla="*/ 32 w 199"/>
                    <a:gd name="T21" fmla="*/ 33 h 161"/>
                    <a:gd name="T22" fmla="*/ 46 w 199"/>
                    <a:gd name="T23" fmla="*/ 43 h 161"/>
                    <a:gd name="T24" fmla="*/ 48 w 199"/>
                    <a:gd name="T25" fmla="*/ 53 h 161"/>
                    <a:gd name="T26" fmla="*/ 55 w 199"/>
                    <a:gd name="T27" fmla="*/ 51 h 161"/>
                    <a:gd name="T28" fmla="*/ 62 w 199"/>
                    <a:gd name="T29" fmla="*/ 31 h 161"/>
                    <a:gd name="T30" fmla="*/ 65 w 199"/>
                    <a:gd name="T31" fmla="*/ 22 h 161"/>
                    <a:gd name="T32" fmla="*/ 77 w 199"/>
                    <a:gd name="T33" fmla="*/ 14 h 161"/>
                    <a:gd name="T34" fmla="*/ 92 w 199"/>
                    <a:gd name="T35" fmla="*/ 5 h 161"/>
                    <a:gd name="T36" fmla="*/ 101 w 199"/>
                    <a:gd name="T37" fmla="*/ 0 h 161"/>
                    <a:gd name="T38" fmla="*/ 110 w 199"/>
                    <a:gd name="T39" fmla="*/ 9 h 161"/>
                    <a:gd name="T40" fmla="*/ 119 w 199"/>
                    <a:gd name="T41" fmla="*/ 25 h 161"/>
                    <a:gd name="T42" fmla="*/ 142 w 199"/>
                    <a:gd name="T43" fmla="*/ 36 h 161"/>
                    <a:gd name="T44" fmla="*/ 154 w 199"/>
                    <a:gd name="T45" fmla="*/ 32 h 161"/>
                    <a:gd name="T46" fmla="*/ 159 w 199"/>
                    <a:gd name="T47" fmla="*/ 40 h 161"/>
                    <a:gd name="T48" fmla="*/ 172 w 199"/>
                    <a:gd name="T49" fmla="*/ 49 h 161"/>
                    <a:gd name="T50" fmla="*/ 187 w 199"/>
                    <a:gd name="T51" fmla="*/ 60 h 161"/>
                    <a:gd name="T52" fmla="*/ 185 w 199"/>
                    <a:gd name="T53" fmla="*/ 69 h 161"/>
                    <a:gd name="T54" fmla="*/ 172 w 199"/>
                    <a:gd name="T55" fmla="*/ 72 h 161"/>
                    <a:gd name="T56" fmla="*/ 173 w 199"/>
                    <a:gd name="T57" fmla="*/ 83 h 161"/>
                    <a:gd name="T58" fmla="*/ 183 w 199"/>
                    <a:gd name="T59" fmla="*/ 95 h 161"/>
                    <a:gd name="T60" fmla="*/ 194 w 199"/>
                    <a:gd name="T61" fmla="*/ 104 h 161"/>
                    <a:gd name="T62" fmla="*/ 188 w 199"/>
                    <a:gd name="T63" fmla="*/ 119 h 161"/>
                    <a:gd name="T64" fmla="*/ 193 w 199"/>
                    <a:gd name="T65" fmla="*/ 125 h 161"/>
                    <a:gd name="T66" fmla="*/ 196 w 199"/>
                    <a:gd name="T67" fmla="*/ 134 h 161"/>
                    <a:gd name="T68" fmla="*/ 183 w 199"/>
                    <a:gd name="T69" fmla="*/ 146 h 161"/>
                    <a:gd name="T70" fmla="*/ 180 w 199"/>
                    <a:gd name="T71" fmla="*/ 147 h 161"/>
                    <a:gd name="T72" fmla="*/ 176 w 199"/>
                    <a:gd name="T73" fmla="*/ 157 h 161"/>
                    <a:gd name="T74" fmla="*/ 154 w 199"/>
                    <a:gd name="T75" fmla="*/ 146 h 161"/>
                    <a:gd name="T76" fmla="*/ 144 w 199"/>
                    <a:gd name="T77" fmla="*/ 148 h 161"/>
                    <a:gd name="T78" fmla="*/ 151 w 199"/>
                    <a:gd name="T79" fmla="*/ 155 h 161"/>
                    <a:gd name="T80" fmla="*/ 144 w 199"/>
                    <a:gd name="T81" fmla="*/ 161 h 161"/>
                    <a:gd name="T82" fmla="*/ 136 w 199"/>
                    <a:gd name="T83" fmla="*/ 158 h 161"/>
                    <a:gd name="T84" fmla="*/ 119 w 199"/>
                    <a:gd name="T85" fmla="*/ 150 h 161"/>
                    <a:gd name="T86" fmla="*/ 95 w 199"/>
                    <a:gd name="T87" fmla="*/ 146 h 161"/>
                    <a:gd name="T88" fmla="*/ 81 w 199"/>
                    <a:gd name="T89" fmla="*/ 143 h 161"/>
                    <a:gd name="T90" fmla="*/ 77 w 199"/>
                    <a:gd name="T91" fmla="*/ 154 h 161"/>
                    <a:gd name="T92" fmla="*/ 76 w 199"/>
                    <a:gd name="T93" fmla="*/ 151 h 161"/>
                    <a:gd name="T94" fmla="*/ 65 w 199"/>
                    <a:gd name="T95" fmla="*/ 147 h 161"/>
                    <a:gd name="T96" fmla="*/ 54 w 199"/>
                    <a:gd name="T97" fmla="*/ 154 h 161"/>
                    <a:gd name="T98" fmla="*/ 37 w 199"/>
                    <a:gd name="T99" fmla="*/ 155 h 161"/>
                    <a:gd name="T100" fmla="*/ 25 w 199"/>
                    <a:gd name="T101" fmla="*/ 156 h 161"/>
                    <a:gd name="T102" fmla="*/ 14 w 199"/>
                    <a:gd name="T103" fmla="*/ 157 h 161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199"/>
                    <a:gd name="T157" fmla="*/ 0 h 161"/>
                    <a:gd name="T158" fmla="*/ 199 w 199"/>
                    <a:gd name="T159" fmla="*/ 161 h 161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199" h="161">
                      <a:moveTo>
                        <a:pt x="8" y="157"/>
                      </a:moveTo>
                      <a:lnTo>
                        <a:pt x="10" y="153"/>
                      </a:lnTo>
                      <a:lnTo>
                        <a:pt x="11" y="149"/>
                      </a:lnTo>
                      <a:lnTo>
                        <a:pt x="11" y="147"/>
                      </a:lnTo>
                      <a:lnTo>
                        <a:pt x="10" y="141"/>
                      </a:lnTo>
                      <a:lnTo>
                        <a:pt x="8" y="138"/>
                      </a:lnTo>
                      <a:lnTo>
                        <a:pt x="6" y="136"/>
                      </a:lnTo>
                      <a:lnTo>
                        <a:pt x="3" y="135"/>
                      </a:lnTo>
                      <a:lnTo>
                        <a:pt x="5" y="134"/>
                      </a:lnTo>
                      <a:lnTo>
                        <a:pt x="8" y="132"/>
                      </a:lnTo>
                      <a:lnTo>
                        <a:pt x="15" y="128"/>
                      </a:lnTo>
                      <a:lnTo>
                        <a:pt x="17" y="124"/>
                      </a:lnTo>
                      <a:lnTo>
                        <a:pt x="19" y="118"/>
                      </a:lnTo>
                      <a:lnTo>
                        <a:pt x="18" y="112"/>
                      </a:lnTo>
                      <a:lnTo>
                        <a:pt x="17" y="110"/>
                      </a:lnTo>
                      <a:lnTo>
                        <a:pt x="15" y="107"/>
                      </a:lnTo>
                      <a:lnTo>
                        <a:pt x="10" y="104"/>
                      </a:lnTo>
                      <a:lnTo>
                        <a:pt x="3" y="103"/>
                      </a:lnTo>
                      <a:lnTo>
                        <a:pt x="2" y="99"/>
                      </a:lnTo>
                      <a:lnTo>
                        <a:pt x="0" y="93"/>
                      </a:lnTo>
                      <a:lnTo>
                        <a:pt x="0" y="87"/>
                      </a:lnTo>
                      <a:lnTo>
                        <a:pt x="1" y="85"/>
                      </a:lnTo>
                      <a:lnTo>
                        <a:pt x="3" y="83"/>
                      </a:lnTo>
                      <a:lnTo>
                        <a:pt x="7" y="80"/>
                      </a:lnTo>
                      <a:lnTo>
                        <a:pt x="11" y="80"/>
                      </a:lnTo>
                      <a:lnTo>
                        <a:pt x="19" y="79"/>
                      </a:lnTo>
                      <a:lnTo>
                        <a:pt x="22" y="69"/>
                      </a:lnTo>
                      <a:lnTo>
                        <a:pt x="23" y="57"/>
                      </a:lnTo>
                      <a:lnTo>
                        <a:pt x="24" y="46"/>
                      </a:lnTo>
                      <a:lnTo>
                        <a:pt x="26" y="36"/>
                      </a:lnTo>
                      <a:lnTo>
                        <a:pt x="29" y="33"/>
                      </a:lnTo>
                      <a:lnTo>
                        <a:pt x="32" y="33"/>
                      </a:lnTo>
                      <a:lnTo>
                        <a:pt x="38" y="32"/>
                      </a:lnTo>
                      <a:lnTo>
                        <a:pt x="42" y="38"/>
                      </a:lnTo>
                      <a:lnTo>
                        <a:pt x="46" y="43"/>
                      </a:lnTo>
                      <a:lnTo>
                        <a:pt x="47" y="46"/>
                      </a:lnTo>
                      <a:lnTo>
                        <a:pt x="47" y="49"/>
                      </a:lnTo>
                      <a:lnTo>
                        <a:pt x="48" y="53"/>
                      </a:lnTo>
                      <a:lnTo>
                        <a:pt x="50" y="54"/>
                      </a:lnTo>
                      <a:lnTo>
                        <a:pt x="54" y="53"/>
                      </a:lnTo>
                      <a:lnTo>
                        <a:pt x="55" y="51"/>
                      </a:lnTo>
                      <a:lnTo>
                        <a:pt x="57" y="43"/>
                      </a:lnTo>
                      <a:lnTo>
                        <a:pt x="61" y="36"/>
                      </a:lnTo>
                      <a:lnTo>
                        <a:pt x="62" y="31"/>
                      </a:lnTo>
                      <a:lnTo>
                        <a:pt x="63" y="26"/>
                      </a:lnTo>
                      <a:lnTo>
                        <a:pt x="64" y="24"/>
                      </a:lnTo>
                      <a:lnTo>
                        <a:pt x="65" y="22"/>
                      </a:lnTo>
                      <a:lnTo>
                        <a:pt x="68" y="20"/>
                      </a:lnTo>
                      <a:lnTo>
                        <a:pt x="71" y="17"/>
                      </a:lnTo>
                      <a:lnTo>
                        <a:pt x="77" y="14"/>
                      </a:lnTo>
                      <a:lnTo>
                        <a:pt x="82" y="13"/>
                      </a:lnTo>
                      <a:lnTo>
                        <a:pt x="88" y="10"/>
                      </a:lnTo>
                      <a:lnTo>
                        <a:pt x="92" y="5"/>
                      </a:lnTo>
                      <a:lnTo>
                        <a:pt x="94" y="1"/>
                      </a:lnTo>
                      <a:lnTo>
                        <a:pt x="96" y="0"/>
                      </a:lnTo>
                      <a:lnTo>
                        <a:pt x="101" y="0"/>
                      </a:lnTo>
                      <a:lnTo>
                        <a:pt x="104" y="1"/>
                      </a:lnTo>
                      <a:lnTo>
                        <a:pt x="108" y="5"/>
                      </a:lnTo>
                      <a:lnTo>
                        <a:pt x="110" y="9"/>
                      </a:lnTo>
                      <a:lnTo>
                        <a:pt x="115" y="18"/>
                      </a:lnTo>
                      <a:lnTo>
                        <a:pt x="117" y="22"/>
                      </a:lnTo>
                      <a:lnTo>
                        <a:pt x="119" y="25"/>
                      </a:lnTo>
                      <a:lnTo>
                        <a:pt x="125" y="30"/>
                      </a:lnTo>
                      <a:lnTo>
                        <a:pt x="129" y="32"/>
                      </a:lnTo>
                      <a:lnTo>
                        <a:pt x="142" y="36"/>
                      </a:lnTo>
                      <a:lnTo>
                        <a:pt x="148" y="33"/>
                      </a:lnTo>
                      <a:lnTo>
                        <a:pt x="151" y="32"/>
                      </a:lnTo>
                      <a:lnTo>
                        <a:pt x="154" y="32"/>
                      </a:lnTo>
                      <a:lnTo>
                        <a:pt x="156" y="34"/>
                      </a:lnTo>
                      <a:lnTo>
                        <a:pt x="158" y="37"/>
                      </a:lnTo>
                      <a:lnTo>
                        <a:pt x="159" y="40"/>
                      </a:lnTo>
                      <a:lnTo>
                        <a:pt x="162" y="43"/>
                      </a:lnTo>
                      <a:lnTo>
                        <a:pt x="166" y="47"/>
                      </a:lnTo>
                      <a:lnTo>
                        <a:pt x="172" y="49"/>
                      </a:lnTo>
                      <a:lnTo>
                        <a:pt x="178" y="52"/>
                      </a:lnTo>
                      <a:lnTo>
                        <a:pt x="185" y="54"/>
                      </a:lnTo>
                      <a:lnTo>
                        <a:pt x="187" y="60"/>
                      </a:lnTo>
                      <a:lnTo>
                        <a:pt x="188" y="62"/>
                      </a:lnTo>
                      <a:lnTo>
                        <a:pt x="188" y="64"/>
                      </a:lnTo>
                      <a:lnTo>
                        <a:pt x="185" y="69"/>
                      </a:lnTo>
                      <a:lnTo>
                        <a:pt x="180" y="70"/>
                      </a:lnTo>
                      <a:lnTo>
                        <a:pt x="176" y="71"/>
                      </a:lnTo>
                      <a:lnTo>
                        <a:pt x="172" y="72"/>
                      </a:lnTo>
                      <a:lnTo>
                        <a:pt x="170" y="73"/>
                      </a:lnTo>
                      <a:lnTo>
                        <a:pt x="170" y="77"/>
                      </a:lnTo>
                      <a:lnTo>
                        <a:pt x="173" y="83"/>
                      </a:lnTo>
                      <a:lnTo>
                        <a:pt x="176" y="87"/>
                      </a:lnTo>
                      <a:lnTo>
                        <a:pt x="180" y="93"/>
                      </a:lnTo>
                      <a:lnTo>
                        <a:pt x="183" y="95"/>
                      </a:lnTo>
                      <a:lnTo>
                        <a:pt x="187" y="95"/>
                      </a:lnTo>
                      <a:lnTo>
                        <a:pt x="196" y="96"/>
                      </a:lnTo>
                      <a:lnTo>
                        <a:pt x="194" y="104"/>
                      </a:lnTo>
                      <a:lnTo>
                        <a:pt x="191" y="111"/>
                      </a:lnTo>
                      <a:lnTo>
                        <a:pt x="189" y="117"/>
                      </a:lnTo>
                      <a:lnTo>
                        <a:pt x="188" y="119"/>
                      </a:lnTo>
                      <a:lnTo>
                        <a:pt x="188" y="122"/>
                      </a:lnTo>
                      <a:lnTo>
                        <a:pt x="190" y="124"/>
                      </a:lnTo>
                      <a:lnTo>
                        <a:pt x="193" y="125"/>
                      </a:lnTo>
                      <a:lnTo>
                        <a:pt x="196" y="127"/>
                      </a:lnTo>
                      <a:lnTo>
                        <a:pt x="199" y="128"/>
                      </a:lnTo>
                      <a:lnTo>
                        <a:pt x="196" y="134"/>
                      </a:lnTo>
                      <a:lnTo>
                        <a:pt x="191" y="139"/>
                      </a:lnTo>
                      <a:lnTo>
                        <a:pt x="186" y="143"/>
                      </a:lnTo>
                      <a:lnTo>
                        <a:pt x="183" y="146"/>
                      </a:lnTo>
                      <a:lnTo>
                        <a:pt x="181" y="147"/>
                      </a:lnTo>
                      <a:lnTo>
                        <a:pt x="180" y="147"/>
                      </a:lnTo>
                      <a:lnTo>
                        <a:pt x="179" y="148"/>
                      </a:lnTo>
                      <a:lnTo>
                        <a:pt x="179" y="151"/>
                      </a:lnTo>
                      <a:lnTo>
                        <a:pt x="176" y="157"/>
                      </a:lnTo>
                      <a:lnTo>
                        <a:pt x="171" y="154"/>
                      </a:lnTo>
                      <a:lnTo>
                        <a:pt x="162" y="149"/>
                      </a:lnTo>
                      <a:lnTo>
                        <a:pt x="154" y="146"/>
                      </a:lnTo>
                      <a:lnTo>
                        <a:pt x="149" y="146"/>
                      </a:lnTo>
                      <a:lnTo>
                        <a:pt x="146" y="147"/>
                      </a:lnTo>
                      <a:lnTo>
                        <a:pt x="144" y="148"/>
                      </a:lnTo>
                      <a:lnTo>
                        <a:pt x="146" y="149"/>
                      </a:lnTo>
                      <a:lnTo>
                        <a:pt x="148" y="151"/>
                      </a:lnTo>
                      <a:lnTo>
                        <a:pt x="151" y="155"/>
                      </a:lnTo>
                      <a:lnTo>
                        <a:pt x="154" y="157"/>
                      </a:lnTo>
                      <a:lnTo>
                        <a:pt x="148" y="159"/>
                      </a:lnTo>
                      <a:lnTo>
                        <a:pt x="144" y="161"/>
                      </a:lnTo>
                      <a:lnTo>
                        <a:pt x="142" y="161"/>
                      </a:lnTo>
                      <a:lnTo>
                        <a:pt x="139" y="159"/>
                      </a:lnTo>
                      <a:lnTo>
                        <a:pt x="136" y="158"/>
                      </a:lnTo>
                      <a:lnTo>
                        <a:pt x="131" y="154"/>
                      </a:lnTo>
                      <a:lnTo>
                        <a:pt x="125" y="153"/>
                      </a:lnTo>
                      <a:lnTo>
                        <a:pt x="119" y="150"/>
                      </a:lnTo>
                      <a:lnTo>
                        <a:pt x="113" y="149"/>
                      </a:lnTo>
                      <a:lnTo>
                        <a:pt x="108" y="148"/>
                      </a:lnTo>
                      <a:lnTo>
                        <a:pt x="95" y="146"/>
                      </a:lnTo>
                      <a:lnTo>
                        <a:pt x="89" y="144"/>
                      </a:lnTo>
                      <a:lnTo>
                        <a:pt x="85" y="144"/>
                      </a:lnTo>
                      <a:lnTo>
                        <a:pt x="81" y="143"/>
                      </a:lnTo>
                      <a:lnTo>
                        <a:pt x="80" y="143"/>
                      </a:lnTo>
                      <a:lnTo>
                        <a:pt x="78" y="150"/>
                      </a:lnTo>
                      <a:lnTo>
                        <a:pt x="77" y="154"/>
                      </a:lnTo>
                      <a:lnTo>
                        <a:pt x="76" y="151"/>
                      </a:lnTo>
                      <a:lnTo>
                        <a:pt x="74" y="149"/>
                      </a:lnTo>
                      <a:lnTo>
                        <a:pt x="71" y="148"/>
                      </a:lnTo>
                      <a:lnTo>
                        <a:pt x="65" y="147"/>
                      </a:lnTo>
                      <a:lnTo>
                        <a:pt x="62" y="148"/>
                      </a:lnTo>
                      <a:lnTo>
                        <a:pt x="60" y="149"/>
                      </a:lnTo>
                      <a:lnTo>
                        <a:pt x="54" y="154"/>
                      </a:lnTo>
                      <a:lnTo>
                        <a:pt x="48" y="156"/>
                      </a:lnTo>
                      <a:lnTo>
                        <a:pt x="42" y="157"/>
                      </a:lnTo>
                      <a:lnTo>
                        <a:pt x="37" y="155"/>
                      </a:lnTo>
                      <a:lnTo>
                        <a:pt x="31" y="154"/>
                      </a:lnTo>
                      <a:lnTo>
                        <a:pt x="27" y="155"/>
                      </a:lnTo>
                      <a:lnTo>
                        <a:pt x="25" y="156"/>
                      </a:lnTo>
                      <a:lnTo>
                        <a:pt x="22" y="157"/>
                      </a:lnTo>
                      <a:lnTo>
                        <a:pt x="19" y="157"/>
                      </a:lnTo>
                      <a:lnTo>
                        <a:pt x="14" y="157"/>
                      </a:lnTo>
                      <a:lnTo>
                        <a:pt x="8" y="157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793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  <p:sp>
          <p:nvSpPr>
            <p:cNvPr id="18440" name="Text Box 1177"/>
            <p:cNvSpPr txBox="1">
              <a:spLocks noChangeArrowheads="1"/>
            </p:cNvSpPr>
            <p:nvPr/>
          </p:nvSpPr>
          <p:spPr bwMode="auto">
            <a:xfrm>
              <a:off x="96" y="2352"/>
              <a:ext cx="3408" cy="4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1800"/>
                <a:t>Simpson et al. 2005 </a:t>
              </a:r>
              <a:r>
                <a:rPr lang="en-GB" sz="1800" i="1"/>
                <a:t>Science</a:t>
              </a:r>
              <a:endParaRPr lang="en-GB" sz="1800"/>
            </a:p>
            <a:p>
              <a:pPr>
                <a:spcBef>
                  <a:spcPct val="50000"/>
                </a:spcBef>
              </a:pPr>
              <a:r>
                <a:rPr lang="en-GB" sz="1800"/>
                <a:t>Reef fish attracted to settlement sites by reef noise</a:t>
              </a:r>
            </a:p>
          </p:txBody>
        </p:sp>
      </p:grpSp>
      <p:sp>
        <p:nvSpPr>
          <p:cNvPr id="18586" name="Text Box 1178"/>
          <p:cNvSpPr txBox="1">
            <a:spLocks noChangeArrowheads="1"/>
          </p:cNvSpPr>
          <p:nvPr/>
        </p:nvSpPr>
        <p:spPr bwMode="auto">
          <a:xfrm>
            <a:off x="4038600" y="3182938"/>
            <a:ext cx="4953000" cy="7889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/>
              <a:t>Simpson et al. 2008 </a:t>
            </a:r>
            <a:r>
              <a:rPr lang="en-GB" sz="1800" i="1"/>
              <a:t>Animal Behaviour</a:t>
            </a:r>
          </a:p>
          <a:p>
            <a:pPr>
              <a:spcBef>
                <a:spcPct val="50000"/>
              </a:spcBef>
            </a:pPr>
            <a:r>
              <a:rPr lang="en-GB" sz="1800"/>
              <a:t>Settlement-stage fish prefer invertebrate noise</a:t>
            </a:r>
          </a:p>
        </p:txBody>
      </p:sp>
      <p:sp>
        <p:nvSpPr>
          <p:cNvPr id="18587" name="Text Box 1179"/>
          <p:cNvSpPr txBox="1">
            <a:spLocks noChangeArrowheads="1"/>
          </p:cNvSpPr>
          <p:nvPr/>
        </p:nvSpPr>
        <p:spPr bwMode="auto">
          <a:xfrm>
            <a:off x="304800" y="5849938"/>
            <a:ext cx="5257800" cy="7889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/>
              <a:t>Simpson et al. 2008 </a:t>
            </a:r>
            <a:r>
              <a:rPr lang="en-GB" sz="1800" i="1"/>
              <a:t>Coral Reefs</a:t>
            </a:r>
            <a:endParaRPr lang="en-GB" sz="1800"/>
          </a:p>
          <a:p>
            <a:pPr>
              <a:spcBef>
                <a:spcPct val="50000"/>
              </a:spcBef>
            </a:pPr>
            <a:r>
              <a:rPr lang="en-GB" sz="1800"/>
              <a:t>Adult &amp; juvenile fish prefer fish vocalisations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86" grpId="0" animBg="1"/>
      <p:bldP spid="1858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 idx="4294967295"/>
          </p:nvPr>
        </p:nvSpPr>
        <p:spPr>
          <a:xfrm>
            <a:off x="457200" y="188913"/>
            <a:ext cx="8229600" cy="633412"/>
          </a:xfrm>
        </p:spPr>
        <p:txBody>
          <a:bodyPr/>
          <a:lstStyle/>
          <a:p>
            <a:pPr eaLnBrk="1" hangingPunct="1"/>
            <a:r>
              <a:rPr lang="en-GB" sz="2800" smtClean="0">
                <a:latin typeface="Arial" pitchFamily="84" charset="0"/>
                <a:ea typeface="Arial" pitchFamily="84" charset="0"/>
                <a:cs typeface="Arial" pitchFamily="84" charset="0"/>
              </a:rPr>
              <a:t>Invertebrates also interact with reef soundscapes</a:t>
            </a:r>
          </a:p>
        </p:txBody>
      </p:sp>
      <p:sp>
        <p:nvSpPr>
          <p:cNvPr id="22532" name="Text Box 1029"/>
          <p:cNvSpPr txBox="1">
            <a:spLocks noChangeArrowheads="1"/>
          </p:cNvSpPr>
          <p:nvPr/>
        </p:nvSpPr>
        <p:spPr bwMode="auto">
          <a:xfrm>
            <a:off x="533400" y="1066800"/>
            <a:ext cx="77724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/>
              <a:t>Jenni Stanley, Craig Radford, Andrew Jeffs, John Montgomery</a:t>
            </a:r>
          </a:p>
          <a:p>
            <a:pPr>
              <a:spcBef>
                <a:spcPct val="50000"/>
              </a:spcBef>
            </a:pPr>
            <a:r>
              <a:rPr lang="en-GB" sz="1800"/>
              <a:t>Lobsters use noise for orientation and to induce settlement</a:t>
            </a:r>
          </a:p>
        </p:txBody>
      </p:sp>
      <p:grpSp>
        <p:nvGrpSpPr>
          <p:cNvPr id="22547" name="Group 19"/>
          <p:cNvGrpSpPr>
            <a:grpSpLocks/>
          </p:cNvGrpSpPr>
          <p:nvPr/>
        </p:nvGrpSpPr>
        <p:grpSpPr bwMode="auto">
          <a:xfrm>
            <a:off x="533400" y="2057400"/>
            <a:ext cx="8077200" cy="1828800"/>
            <a:chOff x="336" y="1296"/>
            <a:chExt cx="5088" cy="1152"/>
          </a:xfrm>
        </p:grpSpPr>
        <p:sp>
          <p:nvSpPr>
            <p:cNvPr id="22533" name="Text Box 1030"/>
            <p:cNvSpPr txBox="1">
              <a:spLocks noChangeArrowheads="1"/>
            </p:cNvSpPr>
            <p:nvPr/>
          </p:nvSpPr>
          <p:spPr bwMode="auto">
            <a:xfrm>
              <a:off x="336" y="1525"/>
              <a:ext cx="4896" cy="4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1800"/>
                <a:t>Vermeij et al. 2010 </a:t>
              </a:r>
              <a:r>
                <a:rPr lang="en-GB" sz="1800" i="1"/>
                <a:t>PLoS ONE</a:t>
              </a:r>
            </a:p>
            <a:p>
              <a:pPr>
                <a:spcBef>
                  <a:spcPct val="50000"/>
                </a:spcBef>
              </a:pPr>
              <a:r>
                <a:rPr lang="en-GB" sz="1800"/>
                <a:t>Coral larvae can detect and orient towards reef noise</a:t>
              </a:r>
            </a:p>
          </p:txBody>
        </p:sp>
        <p:pic>
          <p:nvPicPr>
            <p:cNvPr id="22535" name="Picture 7" descr="coral"/>
            <p:cNvPicPr>
              <a:picLocks noChangeAspect="1" noChangeArrowheads="1"/>
            </p:cNvPicPr>
            <p:nvPr/>
          </p:nvPicPr>
          <p:blipFill>
            <a:blip r:embed="rId3">
              <a:lum bright="18000" contrast="18000"/>
            </a:blip>
            <a:srcRect l="16667" t="13889" r="13889" b="16667"/>
            <a:stretch>
              <a:fillRect/>
            </a:stretch>
          </p:blipFill>
          <p:spPr bwMode="auto">
            <a:xfrm>
              <a:off x="3888" y="1296"/>
              <a:ext cx="1536" cy="1152"/>
            </a:xfrm>
            <a:prstGeom prst="rect">
              <a:avLst/>
            </a:prstGeom>
            <a:noFill/>
          </p:spPr>
        </p:pic>
      </p:grpSp>
      <p:grpSp>
        <p:nvGrpSpPr>
          <p:cNvPr id="22545" name="Group 17"/>
          <p:cNvGrpSpPr>
            <a:grpSpLocks/>
          </p:cNvGrpSpPr>
          <p:nvPr/>
        </p:nvGrpSpPr>
        <p:grpSpPr bwMode="auto">
          <a:xfrm>
            <a:off x="381000" y="3670300"/>
            <a:ext cx="8448675" cy="3035300"/>
            <a:chOff x="240" y="2245"/>
            <a:chExt cx="5322" cy="1912"/>
          </a:xfrm>
        </p:grpSpPr>
        <p:sp>
          <p:nvSpPr>
            <p:cNvPr id="22531" name="Text Box 1028"/>
            <p:cNvSpPr txBox="1">
              <a:spLocks noChangeArrowheads="1"/>
            </p:cNvSpPr>
            <p:nvPr/>
          </p:nvSpPr>
          <p:spPr bwMode="auto">
            <a:xfrm>
              <a:off x="336" y="2245"/>
              <a:ext cx="4896" cy="4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1800"/>
                <a:t>Simpson et al. 2011 </a:t>
              </a:r>
              <a:r>
                <a:rPr lang="en-GB" sz="1800" i="1"/>
                <a:t>PLoS ONE</a:t>
              </a:r>
            </a:p>
            <a:p>
              <a:pPr>
                <a:spcBef>
                  <a:spcPct val="50000"/>
                </a:spcBef>
              </a:pPr>
              <a:r>
                <a:rPr lang="en-GB" sz="1800"/>
                <a:t>Planktonic crustaceans avoid reef noise (anti-predator response?)</a:t>
              </a:r>
            </a:p>
          </p:txBody>
        </p:sp>
        <p:pic>
          <p:nvPicPr>
            <p:cNvPr id="22534" name="Picture 6" descr="crust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40" y="2980"/>
              <a:ext cx="1344" cy="1100"/>
            </a:xfrm>
            <a:prstGeom prst="rect">
              <a:avLst/>
            </a:prstGeom>
            <a:noFill/>
          </p:spPr>
        </p:pic>
        <p:grpSp>
          <p:nvGrpSpPr>
            <p:cNvPr id="22541" name="Group 13"/>
            <p:cNvGrpSpPr>
              <a:grpSpLocks/>
            </p:cNvGrpSpPr>
            <p:nvPr/>
          </p:nvGrpSpPr>
          <p:grpSpPr bwMode="auto">
            <a:xfrm>
              <a:off x="1680" y="2861"/>
              <a:ext cx="3882" cy="1296"/>
              <a:chOff x="1680" y="2861"/>
              <a:chExt cx="3882" cy="1296"/>
            </a:xfrm>
          </p:grpSpPr>
          <p:pic>
            <p:nvPicPr>
              <p:cNvPr id="22536" name="Picture 8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1680" y="2880"/>
                <a:ext cx="1944" cy="1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22537" name="Picture 9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3648" y="2861"/>
                <a:ext cx="1914" cy="12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22538" name="Text Box 10"/>
            <p:cNvSpPr txBox="1">
              <a:spLocks noChangeArrowheads="1"/>
            </p:cNvSpPr>
            <p:nvPr/>
          </p:nvSpPr>
          <p:spPr bwMode="auto">
            <a:xfrm>
              <a:off x="3984" y="2736"/>
              <a:ext cx="144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1400"/>
                <a:t>nocturnally emergent taxa</a:t>
              </a:r>
              <a:endParaRPr lang="en-GB"/>
            </a:p>
          </p:txBody>
        </p:sp>
        <p:sp>
          <p:nvSpPr>
            <p:cNvPr id="22539" name="Text Box 11"/>
            <p:cNvSpPr txBox="1">
              <a:spLocks noChangeArrowheads="1"/>
            </p:cNvSpPr>
            <p:nvPr/>
          </p:nvSpPr>
          <p:spPr bwMode="auto">
            <a:xfrm>
              <a:off x="2640" y="2736"/>
              <a:ext cx="76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1400"/>
                <a:t>holoplankton</a:t>
              </a:r>
              <a:endParaRPr lang="en-GB"/>
            </a:p>
          </p:txBody>
        </p:sp>
        <p:sp>
          <p:nvSpPr>
            <p:cNvPr id="22540" name="Text Box 12"/>
            <p:cNvSpPr txBox="1">
              <a:spLocks noChangeArrowheads="1"/>
            </p:cNvSpPr>
            <p:nvPr/>
          </p:nvSpPr>
          <p:spPr bwMode="auto">
            <a:xfrm>
              <a:off x="1680" y="2736"/>
              <a:ext cx="86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1400"/>
                <a:t>settling larvae</a:t>
              </a:r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3" name="Title 1"/>
          <p:cNvSpPr>
            <a:spLocks noGrp="1"/>
          </p:cNvSpPr>
          <p:nvPr>
            <p:ph type="title" idx="4294967295"/>
          </p:nvPr>
        </p:nvSpPr>
        <p:spPr>
          <a:xfrm>
            <a:off x="457200" y="188913"/>
            <a:ext cx="8229600" cy="633412"/>
          </a:xfrm>
        </p:spPr>
        <p:txBody>
          <a:bodyPr/>
          <a:lstStyle/>
          <a:p>
            <a:pPr eaLnBrk="1" hangingPunct="1"/>
            <a:r>
              <a:rPr lang="en-GB" sz="2800" smtClean="0">
                <a:latin typeface="Arial" pitchFamily="84" charset="0"/>
                <a:ea typeface="Arial" pitchFamily="84" charset="0"/>
                <a:cs typeface="Arial" pitchFamily="84" charset="0"/>
              </a:rPr>
              <a:t>Reef noise indicates habitat characteristics</a:t>
            </a:r>
          </a:p>
        </p:txBody>
      </p:sp>
      <p:pic>
        <p:nvPicPr>
          <p:cNvPr id="20516" name="Picture 10" descr="DSC04496"/>
          <p:cNvPicPr>
            <a:picLocks noChangeAspect="1" noChangeArrowheads="1"/>
          </p:cNvPicPr>
          <p:nvPr/>
        </p:nvPicPr>
        <p:blipFill>
          <a:blip r:embed="rId4"/>
          <a:srcRect l="12500"/>
          <a:stretch>
            <a:fillRect/>
          </a:stretch>
        </p:blipFill>
        <p:spPr bwMode="auto">
          <a:xfrm>
            <a:off x="4779963" y="762000"/>
            <a:ext cx="1520825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7" name="Text Box 1033"/>
          <p:cNvSpPr txBox="1">
            <a:spLocks noChangeArrowheads="1"/>
          </p:cNvSpPr>
          <p:nvPr/>
        </p:nvSpPr>
        <p:spPr bwMode="auto">
          <a:xfrm>
            <a:off x="533400" y="990600"/>
            <a:ext cx="60198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/>
              <a:t>Simpson 2008 </a:t>
            </a:r>
            <a:r>
              <a:rPr lang="en-GB" sz="1800" i="1"/>
              <a:t>Bioacoustics</a:t>
            </a:r>
            <a:endParaRPr lang="en-GB" sz="1800"/>
          </a:p>
          <a:p>
            <a:pPr>
              <a:spcBef>
                <a:spcPct val="50000"/>
              </a:spcBef>
            </a:pPr>
            <a:r>
              <a:rPr lang="en-GB" sz="1800"/>
              <a:t>- Reef noise as a tool for management?</a:t>
            </a:r>
          </a:p>
        </p:txBody>
      </p:sp>
      <p:grpSp>
        <p:nvGrpSpPr>
          <p:cNvPr id="20518" name="Group 1042"/>
          <p:cNvGrpSpPr>
            <a:grpSpLocks/>
          </p:cNvGrpSpPr>
          <p:nvPr/>
        </p:nvGrpSpPr>
        <p:grpSpPr bwMode="auto">
          <a:xfrm>
            <a:off x="6384925" y="762000"/>
            <a:ext cx="2454275" cy="1524000"/>
            <a:chOff x="3926" y="768"/>
            <a:chExt cx="1556" cy="1440"/>
          </a:xfrm>
        </p:grpSpPr>
        <p:pic>
          <p:nvPicPr>
            <p:cNvPr id="20519" name="Picture 1035" descr="BC Full Spectra SG"/>
            <p:cNvPicPr preferRelativeResize="0">
              <a:picLocks noChangeAspect="1" noChangeArrowheads="1"/>
            </p:cNvPicPr>
            <p:nvPr/>
          </p:nvPicPr>
          <p:blipFill>
            <a:blip r:embed="rId5"/>
            <a:srcRect l="45787" r="36215"/>
            <a:stretch>
              <a:fillRect/>
            </a:stretch>
          </p:blipFill>
          <p:spPr bwMode="auto">
            <a:xfrm>
              <a:off x="3931" y="1504"/>
              <a:ext cx="485" cy="7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20" name="Picture 1036" descr="BC Full Spectra WF"/>
            <p:cNvPicPr preferRelativeResize="0">
              <a:picLocks noChangeAspect="1" noChangeArrowheads="1"/>
            </p:cNvPicPr>
            <p:nvPr/>
          </p:nvPicPr>
          <p:blipFill>
            <a:blip r:embed="rId6"/>
            <a:srcRect l="45523" r="36479"/>
            <a:stretch>
              <a:fillRect/>
            </a:stretch>
          </p:blipFill>
          <p:spPr bwMode="auto">
            <a:xfrm>
              <a:off x="3926" y="768"/>
              <a:ext cx="485" cy="6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21" name="Picture 1038" descr="BB MPA SG"/>
            <p:cNvPicPr preferRelativeResize="0">
              <a:picLocks noChangeAspect="1" noChangeArrowheads="1"/>
            </p:cNvPicPr>
            <p:nvPr/>
          </p:nvPicPr>
          <p:blipFill>
            <a:blip r:embed="rId7"/>
            <a:srcRect l="45523" r="36479"/>
            <a:stretch>
              <a:fillRect/>
            </a:stretch>
          </p:blipFill>
          <p:spPr bwMode="auto">
            <a:xfrm>
              <a:off x="4464" y="1503"/>
              <a:ext cx="485" cy="7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22" name="Picture 1039" descr="BB MPA WF"/>
            <p:cNvPicPr preferRelativeResize="0">
              <a:picLocks noChangeAspect="1" noChangeArrowheads="1"/>
            </p:cNvPicPr>
            <p:nvPr/>
          </p:nvPicPr>
          <p:blipFill>
            <a:blip r:embed="rId8"/>
            <a:srcRect l="45523" r="36479"/>
            <a:stretch>
              <a:fillRect/>
            </a:stretch>
          </p:blipFill>
          <p:spPr bwMode="auto">
            <a:xfrm>
              <a:off x="4464" y="769"/>
              <a:ext cx="485" cy="6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23" name="Picture 1040" descr="Macalg WF"/>
            <p:cNvPicPr>
              <a:picLocks noChangeAspect="1" noChangeArrowheads="1"/>
            </p:cNvPicPr>
            <p:nvPr/>
          </p:nvPicPr>
          <p:blipFill>
            <a:blip r:embed="rId9"/>
            <a:srcRect l="45787" r="36215"/>
            <a:stretch>
              <a:fillRect/>
            </a:stretch>
          </p:blipFill>
          <p:spPr bwMode="auto">
            <a:xfrm>
              <a:off x="4987" y="772"/>
              <a:ext cx="485" cy="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24" name="Picture 1041" descr="Macalg SG"/>
            <p:cNvPicPr>
              <a:picLocks noChangeAspect="1" noChangeArrowheads="1"/>
            </p:cNvPicPr>
            <p:nvPr/>
          </p:nvPicPr>
          <p:blipFill>
            <a:blip r:embed="rId10"/>
            <a:srcRect l="45787" r="36215"/>
            <a:stretch>
              <a:fillRect/>
            </a:stretch>
          </p:blipFill>
          <p:spPr bwMode="auto">
            <a:xfrm>
              <a:off x="4997" y="1506"/>
              <a:ext cx="485" cy="7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0526" name="Group 1070"/>
          <p:cNvGrpSpPr>
            <a:grpSpLocks/>
          </p:cNvGrpSpPr>
          <p:nvPr/>
        </p:nvGrpSpPr>
        <p:grpSpPr bwMode="auto">
          <a:xfrm>
            <a:off x="152400" y="1905000"/>
            <a:ext cx="6019800" cy="3057525"/>
            <a:chOff x="96" y="1200"/>
            <a:chExt cx="3792" cy="1926"/>
          </a:xfrm>
        </p:grpSpPr>
        <p:sp>
          <p:nvSpPr>
            <p:cNvPr id="20514" name="Text Box 1028"/>
            <p:cNvSpPr txBox="1">
              <a:spLocks noChangeArrowheads="1"/>
            </p:cNvSpPr>
            <p:nvPr/>
          </p:nvSpPr>
          <p:spPr bwMode="auto">
            <a:xfrm>
              <a:off x="96" y="1200"/>
              <a:ext cx="3792" cy="4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1800"/>
                <a:t>Kennedy et al. 2010 </a:t>
              </a:r>
              <a:r>
                <a:rPr lang="en-GB" sz="1800" i="1"/>
                <a:t>JEMBE</a:t>
              </a:r>
              <a:endParaRPr lang="en-GB" sz="1800"/>
            </a:p>
            <a:p>
              <a:pPr>
                <a:spcBef>
                  <a:spcPct val="50000"/>
                </a:spcBef>
              </a:pPr>
              <a:r>
                <a:rPr lang="en-GB" sz="1800"/>
                <a:t>- Reef noise indicates coral cover and fish densities</a:t>
              </a:r>
            </a:p>
          </p:txBody>
        </p:sp>
        <p:pic>
          <p:nvPicPr>
            <p:cNvPr id="20515" name="Picture 1044"/>
            <p:cNvPicPr>
              <a:picLocks noChangeAspect="1" noChangeArrowheads="1"/>
            </p:cNvPicPr>
            <p:nvPr/>
          </p:nvPicPr>
          <p:blipFill>
            <a:blip r:embed="rId11"/>
            <a:srcRect r="-787" b="1448"/>
            <a:stretch>
              <a:fillRect/>
            </a:stretch>
          </p:blipFill>
          <p:spPr bwMode="auto">
            <a:xfrm>
              <a:off x="121" y="1776"/>
              <a:ext cx="1193" cy="1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aphicFrame>
          <p:nvGraphicFramePr>
            <p:cNvPr id="20501" name="Object 1045"/>
            <p:cNvGraphicFramePr>
              <a:graphicFrameLocks noChangeAspect="1"/>
            </p:cNvGraphicFramePr>
            <p:nvPr/>
          </p:nvGraphicFramePr>
          <p:xfrm>
            <a:off x="1296" y="1728"/>
            <a:ext cx="2135" cy="13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04" name="Document" r:id="rId12" imgW="5269992" imgH="3450336" progId="Word.Document.8">
                    <p:embed/>
                  </p:oleObj>
                </mc:Choice>
                <mc:Fallback>
                  <p:oleObj name="Document" r:id="rId12" imgW="5269992" imgH="3450336" progId="Word.Document.8">
                    <p:embed/>
                    <p:pic>
                      <p:nvPicPr>
                        <p:cNvPr id="0" name="Picture 104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96" y="1728"/>
                          <a:ext cx="2135" cy="139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0527" name="Group 1071"/>
          <p:cNvGrpSpPr>
            <a:grpSpLocks/>
          </p:cNvGrpSpPr>
          <p:nvPr/>
        </p:nvGrpSpPr>
        <p:grpSpPr bwMode="auto">
          <a:xfrm>
            <a:off x="990600" y="2524125"/>
            <a:ext cx="8077200" cy="3217863"/>
            <a:chOff x="624" y="1590"/>
            <a:chExt cx="5088" cy="2027"/>
          </a:xfrm>
        </p:grpSpPr>
        <p:sp>
          <p:nvSpPr>
            <p:cNvPr id="20507" name="Text Box 1030"/>
            <p:cNvSpPr txBox="1">
              <a:spLocks noChangeArrowheads="1"/>
            </p:cNvSpPr>
            <p:nvPr/>
          </p:nvSpPr>
          <p:spPr bwMode="auto">
            <a:xfrm>
              <a:off x="624" y="3126"/>
              <a:ext cx="5088" cy="4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1800"/>
                <a:t>Huijbers et al. 2012 </a:t>
              </a:r>
              <a:r>
                <a:rPr lang="en-GB" sz="1800" i="1"/>
                <a:t>Ecology</a:t>
              </a:r>
              <a:endParaRPr lang="en-GB" sz="1800"/>
            </a:p>
            <a:p>
              <a:pPr>
                <a:spcBef>
                  <a:spcPct val="50000"/>
                </a:spcBef>
              </a:pPr>
              <a:r>
                <a:rPr lang="en-GB" sz="1800"/>
                <a:t>- Ambient noise differentiates coral, rubble, and mangrove/seagrass habitat</a:t>
              </a:r>
            </a:p>
          </p:txBody>
        </p:sp>
        <p:grpSp>
          <p:nvGrpSpPr>
            <p:cNvPr id="20508" name="Group 1048"/>
            <p:cNvGrpSpPr>
              <a:grpSpLocks/>
            </p:cNvGrpSpPr>
            <p:nvPr/>
          </p:nvGrpSpPr>
          <p:grpSpPr bwMode="auto">
            <a:xfrm>
              <a:off x="3552" y="1590"/>
              <a:ext cx="2160" cy="1621"/>
              <a:chOff x="2290" y="1706"/>
              <a:chExt cx="3312" cy="2484"/>
            </a:xfrm>
          </p:grpSpPr>
          <p:pic>
            <p:nvPicPr>
              <p:cNvPr id="20509" name="Picture 1049"/>
              <p:cNvPicPr>
                <a:picLocks noChangeAspect="1" noChangeArrowheads="1"/>
              </p:cNvPicPr>
              <p:nvPr/>
            </p:nvPicPr>
            <mc:AlternateContent xmlns:mc="http://schemas.openxmlformats.org/markup-compatibility/2006">
              <mc:Choice xmlns:ma="http://schemas.microsoft.com/office/mac/drawingml/2008/main" xmlns:mv="urn:schemas-microsoft-com:mac:vml" xmlns="" Requires="ma">
                <p:blipFill>
                  <a:blip r:embed="rId14"/>
                  <a:srcRect/>
                  <a:stretch>
                    <a:fillRect/>
                  </a:stretch>
                </p:blipFill>
              </mc:Choice>
              <mc:Fallback>
                <p:blipFill>
                  <a:blip r:embed="rId15"/>
                  <a:srcRect/>
                  <a:stretch>
                    <a:fillRect/>
                  </a:stretch>
                </p:blipFill>
              </mc:Fallback>
            </mc:AlternateContent>
            <p:spPr bwMode="auto">
              <a:xfrm>
                <a:off x="2880" y="2115"/>
                <a:ext cx="2722" cy="1675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510" name="Picture 1050" descr="800px-Mangrove_auf_Cayo_Levisa,_Kuba"/>
              <p:cNvPicPr>
                <a:picLocks noChangeAspect="1" noChangeArrowheads="1"/>
              </p:cNvPicPr>
              <p:nvPr/>
            </p:nvPicPr>
            <p:blipFill>
              <a:blip r:embed="rId16"/>
              <a:srcRect/>
              <a:stretch>
                <a:fillRect/>
              </a:stretch>
            </p:blipFill>
            <p:spPr bwMode="auto">
              <a:xfrm>
                <a:off x="2925" y="1706"/>
                <a:ext cx="771" cy="5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511" name="Picture 1051" descr="med_seagrass_beds_pgVI"/>
              <p:cNvPicPr>
                <a:picLocks noChangeAspect="1" noChangeArrowheads="1"/>
              </p:cNvPicPr>
              <p:nvPr/>
            </p:nvPicPr>
            <p:blipFill>
              <a:blip r:embed="rId17"/>
              <a:srcRect/>
              <a:stretch>
                <a:fillRect/>
              </a:stretch>
            </p:blipFill>
            <p:spPr bwMode="auto">
              <a:xfrm>
                <a:off x="2290" y="2659"/>
                <a:ext cx="862" cy="5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512" name="Picture 1052"/>
              <p:cNvPicPr>
                <a:picLocks noChangeAspect="1" noChangeArrowheads="1"/>
              </p:cNvPicPr>
              <p:nvPr/>
            </p:nvPicPr>
            <p:blipFill>
              <a:blip r:embed="rId18"/>
              <a:srcRect/>
              <a:stretch>
                <a:fillRect/>
              </a:stretch>
            </p:blipFill>
            <p:spPr bwMode="auto">
              <a:xfrm>
                <a:off x="4377" y="1842"/>
                <a:ext cx="771" cy="5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513" name="Picture 1053" descr="DSC04161"/>
              <p:cNvPicPr>
                <a:picLocks noChangeAspect="1" noChangeArrowheads="1"/>
              </p:cNvPicPr>
              <p:nvPr/>
            </p:nvPicPr>
            <p:blipFill>
              <a:blip r:embed="rId19"/>
              <a:srcRect/>
              <a:stretch>
                <a:fillRect/>
              </a:stretch>
            </p:blipFill>
            <p:spPr bwMode="auto">
              <a:xfrm>
                <a:off x="4195" y="3612"/>
                <a:ext cx="771" cy="5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20525" name="Text Box 1030"/>
          <p:cNvSpPr txBox="1">
            <a:spLocks noChangeArrowheads="1"/>
          </p:cNvSpPr>
          <p:nvPr/>
        </p:nvSpPr>
        <p:spPr bwMode="auto">
          <a:xfrm>
            <a:off x="152400" y="5791200"/>
            <a:ext cx="85344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/>
              <a:t>Radford et al. 2011 </a:t>
            </a:r>
            <a:r>
              <a:rPr lang="en-GB" sz="1800" i="1" dirty="0"/>
              <a:t>Coral Reefs</a:t>
            </a:r>
            <a:r>
              <a:rPr lang="en-GB" sz="1800" dirty="0"/>
              <a:t>  &amp; </a:t>
            </a:r>
            <a:r>
              <a:rPr lang="en-GB" sz="1800" dirty="0" err="1"/>
              <a:t>Huijbers</a:t>
            </a:r>
            <a:r>
              <a:rPr lang="en-GB" sz="1800" dirty="0"/>
              <a:t> et al. 2012 </a:t>
            </a:r>
            <a:r>
              <a:rPr lang="en-GB" sz="1800" i="1" dirty="0"/>
              <a:t>Ecology</a:t>
            </a:r>
            <a:endParaRPr lang="en-GB" sz="1800" dirty="0"/>
          </a:p>
          <a:p>
            <a:pPr>
              <a:spcBef>
                <a:spcPct val="50000"/>
              </a:spcBef>
            </a:pPr>
            <a:r>
              <a:rPr lang="en-GB" sz="1800" dirty="0"/>
              <a:t>- </a:t>
            </a:r>
            <a:r>
              <a:rPr lang="en-GB" sz="1800" dirty="0" smtClean="0"/>
              <a:t>Settling reef fish </a:t>
            </a:r>
            <a:r>
              <a:rPr lang="en-GB" sz="1800" dirty="0"/>
              <a:t>use noise to select preferred microhabitat (fringing reef, lagoon) and </a:t>
            </a:r>
            <a:r>
              <a:rPr lang="en-GB" sz="1800" dirty="0" smtClean="0"/>
              <a:t>to locate nearby </a:t>
            </a:r>
            <a:r>
              <a:rPr lang="en-GB" sz="1800" dirty="0"/>
              <a:t>nursery grounds and conspecific shoals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 idx="4294967295"/>
          </p:nvPr>
        </p:nvSpPr>
        <p:spPr>
          <a:xfrm>
            <a:off x="457200" y="130175"/>
            <a:ext cx="8229600" cy="850900"/>
          </a:xfrm>
        </p:spPr>
        <p:txBody>
          <a:bodyPr/>
          <a:lstStyle/>
          <a:p>
            <a:pPr eaLnBrk="1" hangingPunct="1"/>
            <a:r>
              <a:rPr lang="en-GB" sz="2800" smtClean="0">
                <a:latin typeface="Arial" pitchFamily="84" charset="0"/>
                <a:ea typeface="Arial" pitchFamily="84" charset="0"/>
                <a:cs typeface="Arial" pitchFamily="84" charset="0"/>
              </a:rPr>
              <a:t>Global environmental change</a:t>
            </a:r>
          </a:p>
        </p:txBody>
      </p:sp>
      <p:pic>
        <p:nvPicPr>
          <p:cNvPr id="27650" name="Picture 2" descr="http://delightfullyinsightful.files.wordpress.com/2010/04/earth-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1052513"/>
            <a:ext cx="2886075" cy="293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5079" name="Group 23"/>
          <p:cNvGrpSpPr>
            <a:grpSpLocks/>
          </p:cNvGrpSpPr>
          <p:nvPr/>
        </p:nvGrpSpPr>
        <p:grpSpPr bwMode="auto">
          <a:xfrm>
            <a:off x="2009775" y="3500438"/>
            <a:ext cx="3095625" cy="3082925"/>
            <a:chOff x="1266" y="2205"/>
            <a:chExt cx="1950" cy="1942"/>
          </a:xfrm>
        </p:grpSpPr>
        <p:pic>
          <p:nvPicPr>
            <p:cNvPr id="27657" name="Picture 2"/>
            <p:cNvPicPr>
              <a:picLocks noChangeAspect="1" noChangeArrowheads="1"/>
            </p:cNvPicPr>
            <p:nvPr/>
          </p:nvPicPr>
          <p:blipFill>
            <a:blip r:embed="rId4"/>
            <a:srcRect l="630" b="935"/>
            <a:stretch>
              <a:fillRect/>
            </a:stretch>
          </p:blipFill>
          <p:spPr bwMode="auto">
            <a:xfrm>
              <a:off x="1435" y="2886"/>
              <a:ext cx="1442" cy="9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658" name="TextBox 8"/>
            <p:cNvSpPr txBox="1">
              <a:spLocks noChangeArrowheads="1"/>
            </p:cNvSpPr>
            <p:nvPr/>
          </p:nvSpPr>
          <p:spPr bwMode="auto">
            <a:xfrm>
              <a:off x="1266" y="3916"/>
              <a:ext cx="195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GB" sz="1800" b="1">
                  <a:solidFill>
                    <a:srgbClr val="FF0000"/>
                  </a:solidFill>
                </a:rPr>
                <a:t>Ocean acidification</a:t>
              </a:r>
              <a:endParaRPr lang="en-GB" sz="1800"/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V="1">
              <a:off x="2496" y="2205"/>
              <a:ext cx="520" cy="62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078" name="Group 22"/>
          <p:cNvGrpSpPr>
            <a:grpSpLocks/>
          </p:cNvGrpSpPr>
          <p:nvPr/>
        </p:nvGrpSpPr>
        <p:grpSpPr bwMode="auto">
          <a:xfrm>
            <a:off x="228600" y="1157288"/>
            <a:ext cx="4198938" cy="4633912"/>
            <a:chOff x="144" y="729"/>
            <a:chExt cx="2645" cy="2919"/>
          </a:xfrm>
        </p:grpSpPr>
        <p:sp>
          <p:nvSpPr>
            <p:cNvPr id="27653" name="TextBox 9"/>
            <p:cNvSpPr txBox="1">
              <a:spLocks noChangeArrowheads="1"/>
            </p:cNvSpPr>
            <p:nvPr/>
          </p:nvSpPr>
          <p:spPr bwMode="auto">
            <a:xfrm>
              <a:off x="144" y="1929"/>
              <a:ext cx="226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GB" sz="1800" b="1">
                  <a:solidFill>
                    <a:srgbClr val="FF0000"/>
                  </a:solidFill>
                </a:rPr>
                <a:t>Warming</a:t>
              </a:r>
              <a:endParaRPr lang="en-GB" sz="1800"/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 flipV="1">
              <a:off x="1968" y="1298"/>
              <a:ext cx="821" cy="4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7655" name="Picture 19" descr="climate-change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58" y="729"/>
              <a:ext cx="1176" cy="1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56" name="Picture 20" descr="climate-change-2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60" y="2496"/>
              <a:ext cx="896" cy="1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82" name="Text Box 1034"/>
          <p:cNvSpPr txBox="1">
            <a:spLocks noChangeArrowheads="1"/>
          </p:cNvSpPr>
          <p:nvPr/>
        </p:nvSpPr>
        <p:spPr bwMode="auto">
          <a:xfrm>
            <a:off x="4953000" y="6324600"/>
            <a:ext cx="3886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/>
              <a:t>Simpson et al. 2011 </a:t>
            </a:r>
            <a:r>
              <a:rPr lang="en-GB" sz="1800" i="1"/>
              <a:t>Biology Letters</a:t>
            </a:r>
          </a:p>
        </p:txBody>
      </p:sp>
      <p:sp>
        <p:nvSpPr>
          <p:cNvPr id="29698" name="Title 1"/>
          <p:cNvSpPr>
            <a:spLocks noGrp="1"/>
          </p:cNvSpPr>
          <p:nvPr>
            <p:ph type="title" idx="4294967295"/>
          </p:nvPr>
        </p:nvSpPr>
        <p:spPr>
          <a:xfrm>
            <a:off x="152400" y="188913"/>
            <a:ext cx="8839200" cy="633412"/>
          </a:xfrm>
        </p:spPr>
        <p:txBody>
          <a:bodyPr/>
          <a:lstStyle/>
          <a:p>
            <a:pPr eaLnBrk="1" hangingPunct="1"/>
            <a:r>
              <a:rPr lang="en-GB" sz="2800" smtClean="0">
                <a:latin typeface="Arial" pitchFamily="84" charset="0"/>
                <a:ea typeface="Arial" pitchFamily="84" charset="0"/>
                <a:cs typeface="Arial" pitchFamily="84" charset="0"/>
              </a:rPr>
              <a:t>Ocean acidification </a:t>
            </a:r>
            <a:r>
              <a:rPr lang="en-GB" sz="2800" smtClean="0">
                <a:latin typeface="Arial" pitchFamily="84" charset="0"/>
              </a:rPr>
              <a:t>erodes crucial </a:t>
            </a:r>
            <a:r>
              <a:rPr lang="en-GB" sz="2800" smtClean="0">
                <a:latin typeface="Arial" pitchFamily="84" charset="0"/>
                <a:ea typeface="Arial" pitchFamily="84" charset="0"/>
                <a:cs typeface="Arial" pitchFamily="84" charset="0"/>
              </a:rPr>
              <a:t>auditory behaviour</a:t>
            </a:r>
          </a:p>
        </p:txBody>
      </p:sp>
      <p:pic>
        <p:nvPicPr>
          <p:cNvPr id="2969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9400" y="914400"/>
            <a:ext cx="1614488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4876800" y="4632325"/>
            <a:ext cx="41148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182563" indent="-182563">
              <a:buFont typeface="Arial" pitchFamily="84" charset="0"/>
              <a:buChar char="•"/>
            </a:pPr>
            <a:r>
              <a:rPr lang="en-GB" sz="2000"/>
              <a:t>Fish reared at current CO</a:t>
            </a:r>
            <a:r>
              <a:rPr lang="en-GB" sz="2000" baseline="-25000"/>
              <a:t>2 </a:t>
            </a:r>
            <a:r>
              <a:rPr lang="en-GB" sz="2000"/>
              <a:t>levels avoided predator noise</a:t>
            </a:r>
            <a:br>
              <a:rPr lang="en-GB" sz="2000"/>
            </a:br>
            <a:endParaRPr lang="en-GB" sz="2000"/>
          </a:p>
          <a:p>
            <a:pPr marL="182563" indent="-182563">
              <a:buFont typeface="Arial" pitchFamily="84" charset="0"/>
              <a:buChar char="•"/>
            </a:pPr>
            <a:r>
              <a:rPr lang="en-GB" sz="2000"/>
              <a:t>Fish in elevated CO</a:t>
            </a:r>
            <a:r>
              <a:rPr lang="en-GB" sz="2000" baseline="-25000"/>
              <a:t>2</a:t>
            </a:r>
            <a:r>
              <a:rPr lang="en-GB" sz="2000"/>
              <a:t> conditions showed no response</a:t>
            </a:r>
          </a:p>
        </p:txBody>
      </p:sp>
      <p:grpSp>
        <p:nvGrpSpPr>
          <p:cNvPr id="28697" name="Group 1049"/>
          <p:cNvGrpSpPr>
            <a:grpSpLocks/>
          </p:cNvGrpSpPr>
          <p:nvPr/>
        </p:nvGrpSpPr>
        <p:grpSpPr bwMode="auto">
          <a:xfrm>
            <a:off x="817563" y="5334000"/>
            <a:ext cx="3197225" cy="1411288"/>
            <a:chOff x="515" y="3360"/>
            <a:chExt cx="2014" cy="889"/>
          </a:xfrm>
        </p:grpSpPr>
        <p:pic>
          <p:nvPicPr>
            <p:cNvPr id="29717" name="Picture 13" descr="Choice Chamber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344" y="3360"/>
              <a:ext cx="1185" cy="8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18" name="Picture 16" descr="IMG_2686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15" y="3360"/>
              <a:ext cx="661" cy="8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5181600" y="2493963"/>
            <a:ext cx="1136650" cy="2078037"/>
            <a:chOff x="3942978" y="2913683"/>
            <a:chExt cx="1493118" cy="2849891"/>
          </a:xfrm>
        </p:grpSpPr>
        <p:pic>
          <p:nvPicPr>
            <p:cNvPr id="29715" name="Picture 4"/>
            <p:cNvPicPr>
              <a:picLocks noChangeAspect="1" noChangeArrowheads="1"/>
            </p:cNvPicPr>
            <p:nvPr/>
          </p:nvPicPr>
          <mc:AlternateContent xmlns:mc="http://schemas.openxmlformats.org/markup-compatibility/2006">
            <mc:Choice xmlns:ma="http://schemas.microsoft.com/office/mac/drawingml/2008/main" xmlns:mv="urn:schemas-microsoft-com:mac:vml" xmlns="" Requires="ma">
              <p:blipFill>
                <a:blip r:embed="rId6"/>
                <a:srcRect r="66466"/>
                <a:stretch>
                  <a:fillRect/>
                </a:stretch>
              </p:blipFill>
            </mc:Choice>
            <mc:Fallback>
              <p:blipFill>
                <a:blip r:embed="rId7"/>
                <a:srcRect r="66466"/>
                <a:stretch>
                  <a:fillRect/>
                </a:stretch>
              </p:blipFill>
            </mc:Fallback>
          </mc:AlternateContent>
          <p:spPr bwMode="auto">
            <a:xfrm>
              <a:off x="3942978" y="2913683"/>
              <a:ext cx="1493118" cy="27475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716" name="TextBox 15"/>
            <p:cNvSpPr txBox="1">
              <a:spLocks noChangeArrowheads="1"/>
            </p:cNvSpPr>
            <p:nvPr/>
          </p:nvSpPr>
          <p:spPr bwMode="auto">
            <a:xfrm>
              <a:off x="4499769" y="5302018"/>
              <a:ext cx="863339" cy="461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GB" sz="1600"/>
                <a:t>73%</a:t>
              </a:r>
            </a:p>
          </p:txBody>
        </p:sp>
      </p:grpSp>
      <p:grpSp>
        <p:nvGrpSpPr>
          <p:cNvPr id="20" name="Group 18"/>
          <p:cNvGrpSpPr>
            <a:grpSpLocks/>
          </p:cNvGrpSpPr>
          <p:nvPr/>
        </p:nvGrpSpPr>
        <p:grpSpPr bwMode="auto">
          <a:xfrm>
            <a:off x="6270625" y="2493963"/>
            <a:ext cx="2305050" cy="2078037"/>
            <a:chOff x="5364088" y="2913683"/>
            <a:chExt cx="3024336" cy="2849891"/>
          </a:xfrm>
        </p:grpSpPr>
        <p:pic>
          <p:nvPicPr>
            <p:cNvPr id="29713" name="Picture 4"/>
            <p:cNvPicPr>
              <a:picLocks noChangeAspect="1" noChangeArrowheads="1"/>
            </p:cNvPicPr>
            <p:nvPr/>
          </p:nvPicPr>
          <mc:AlternateContent xmlns:mc="http://schemas.openxmlformats.org/markup-compatibility/2006">
            <mc:Choice xmlns:ma="http://schemas.microsoft.com/office/mac/drawingml/2008/main" xmlns:mv="urn:schemas-microsoft-com:mac:vml" xmlns="" Requires="ma">
              <p:blipFill>
                <a:blip r:embed="rId6"/>
                <a:srcRect l="32076"/>
                <a:stretch>
                  <a:fillRect/>
                </a:stretch>
              </p:blipFill>
            </mc:Choice>
            <mc:Fallback>
              <p:blipFill>
                <a:blip r:embed="rId7"/>
                <a:srcRect l="32076"/>
                <a:stretch>
                  <a:fillRect/>
                </a:stretch>
              </p:blipFill>
            </mc:Fallback>
          </mc:AlternateContent>
          <p:spPr bwMode="auto">
            <a:xfrm>
              <a:off x="5364088" y="2913683"/>
              <a:ext cx="3024336" cy="27475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714" name="TextBox 16"/>
            <p:cNvSpPr txBox="1">
              <a:spLocks noChangeArrowheads="1"/>
            </p:cNvSpPr>
            <p:nvPr/>
          </p:nvSpPr>
          <p:spPr bwMode="auto">
            <a:xfrm>
              <a:off x="6228482" y="5302018"/>
              <a:ext cx="1295548" cy="461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GB" sz="1600"/>
                <a:t>36-42%</a:t>
              </a:r>
            </a:p>
          </p:txBody>
        </p:sp>
      </p:grpSp>
      <p:sp>
        <p:nvSpPr>
          <p:cNvPr id="29704" name="Text Box 1041"/>
          <p:cNvSpPr txBox="1">
            <a:spLocks noChangeArrowheads="1"/>
          </p:cNvSpPr>
          <p:nvPr/>
        </p:nvSpPr>
        <p:spPr bwMode="auto">
          <a:xfrm>
            <a:off x="533400" y="820738"/>
            <a:ext cx="5638800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/>
              <a:t>Munday, Dixson, Domenici, Ferrari et al.</a:t>
            </a:r>
          </a:p>
          <a:p>
            <a:pPr>
              <a:spcBef>
                <a:spcPct val="50000"/>
              </a:spcBef>
            </a:pPr>
            <a:r>
              <a:rPr lang="en-GB" sz="1800"/>
              <a:t>CO</a:t>
            </a:r>
            <a:r>
              <a:rPr lang="en-GB" sz="1800" baseline="-25000"/>
              <a:t>2</a:t>
            </a:r>
            <a:r>
              <a:rPr lang="en-GB" sz="1800"/>
              <a:t> disrupts olfaction, physiology, cognitive function</a:t>
            </a:r>
          </a:p>
        </p:txBody>
      </p:sp>
      <p:grpSp>
        <p:nvGrpSpPr>
          <p:cNvPr id="28694" name="Group 1046"/>
          <p:cNvGrpSpPr>
            <a:grpSpLocks/>
          </p:cNvGrpSpPr>
          <p:nvPr/>
        </p:nvGrpSpPr>
        <p:grpSpPr bwMode="auto">
          <a:xfrm>
            <a:off x="609600" y="1676400"/>
            <a:ext cx="3554413" cy="1828800"/>
            <a:chOff x="384" y="1056"/>
            <a:chExt cx="2239" cy="1152"/>
          </a:xfrm>
        </p:grpSpPr>
        <p:pic>
          <p:nvPicPr>
            <p:cNvPr id="29710" name="Picture 1042" descr="DSC06183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384" y="1056"/>
              <a:ext cx="522" cy="8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11" name="Picture 1043"/>
            <p:cNvPicPr>
              <a:picLocks noChangeAspect="1" noChangeArrowheads="1"/>
            </p:cNvPicPr>
            <p:nvPr/>
          </p:nvPicPr>
          <mc:AlternateContent xmlns:mc="http://schemas.openxmlformats.org/markup-compatibility/2006">
            <mc:Choice xmlns:ma="http://schemas.microsoft.com/office/mac/drawingml/2008/main" xmlns:mv="urn:schemas-microsoft-com:mac:vml" xmlns="" Requires="ma">
              <p:blipFill>
                <a:blip r:embed="rId9"/>
                <a:srcRect/>
                <a:stretch>
                  <a:fillRect/>
                </a:stretch>
              </p:blipFill>
            </mc:Choice>
            <mc:Fallback>
              <p:blipFill>
                <a:blip r:embed="rId10"/>
                <a:srcRect/>
                <a:stretch>
                  <a:fillRect/>
                </a:stretch>
              </p:blipFill>
            </mc:Fallback>
          </mc:AlternateContent>
          <p:spPr bwMode="auto">
            <a:xfrm>
              <a:off x="963" y="1056"/>
              <a:ext cx="1660" cy="10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29712" name="Rectangle 1044"/>
            <p:cNvSpPr>
              <a:spLocks noChangeArrowheads="1"/>
            </p:cNvSpPr>
            <p:nvPr/>
          </p:nvSpPr>
          <p:spPr bwMode="auto">
            <a:xfrm>
              <a:off x="528" y="2016"/>
              <a:ext cx="187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1400"/>
                <a:t>Heenan et al. 2009 </a:t>
              </a:r>
              <a:r>
                <a:rPr lang="en-GB" sz="1400" i="1"/>
                <a:t>Proc 10th ICRS</a:t>
              </a:r>
              <a:endParaRPr lang="en-GB" sz="1800" i="1"/>
            </a:p>
          </p:txBody>
        </p:sp>
      </p:grpSp>
      <p:grpSp>
        <p:nvGrpSpPr>
          <p:cNvPr id="28695" name="Group 1047"/>
          <p:cNvGrpSpPr>
            <a:grpSpLocks/>
          </p:cNvGrpSpPr>
          <p:nvPr/>
        </p:nvGrpSpPr>
        <p:grpSpPr bwMode="auto">
          <a:xfrm>
            <a:off x="533400" y="3678238"/>
            <a:ext cx="3886200" cy="1503362"/>
            <a:chOff x="240" y="2317"/>
            <a:chExt cx="2448" cy="947"/>
          </a:xfrm>
        </p:grpSpPr>
        <p:pic>
          <p:nvPicPr>
            <p:cNvPr id="29707" name="Picture 8" descr="fish in sling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240" y="2317"/>
              <a:ext cx="1056" cy="7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08" name="Picture 15"/>
            <p:cNvPicPr>
              <a:picLocks noChangeAspect="1" noChangeArrowheads="1"/>
            </p:cNvPicPr>
            <p:nvPr/>
          </p:nvPicPr>
          <p:blipFill>
            <a:blip r:embed="rId12"/>
            <a:srcRect t="30125"/>
            <a:stretch>
              <a:fillRect/>
            </a:stretch>
          </p:blipFill>
          <p:spPr bwMode="auto">
            <a:xfrm>
              <a:off x="1392" y="2351"/>
              <a:ext cx="1296" cy="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709" name="Rectangle 1045"/>
            <p:cNvSpPr>
              <a:spLocks noChangeArrowheads="1"/>
            </p:cNvSpPr>
            <p:nvPr/>
          </p:nvSpPr>
          <p:spPr bwMode="auto">
            <a:xfrm>
              <a:off x="480" y="3072"/>
              <a:ext cx="205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1400"/>
                <a:t>Simpson et al. 2005 </a:t>
              </a:r>
              <a:r>
                <a:rPr lang="en-GB" sz="1400" i="1"/>
                <a:t>Mar Ecol Prog Ser</a:t>
              </a:r>
              <a:endParaRPr lang="en-GB" sz="1800" i="1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2" grpId="0"/>
      <p:bldP spid="1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 idx="4294967295"/>
          </p:nvPr>
        </p:nvSpPr>
        <p:spPr>
          <a:xfrm>
            <a:off x="457200" y="130175"/>
            <a:ext cx="8229600" cy="850900"/>
          </a:xfrm>
        </p:spPr>
        <p:txBody>
          <a:bodyPr/>
          <a:lstStyle/>
          <a:p>
            <a:pPr eaLnBrk="1" hangingPunct="1"/>
            <a:r>
              <a:rPr lang="en-GB" sz="2800" smtClean="0">
                <a:latin typeface="Arial" pitchFamily="84" charset="0"/>
                <a:ea typeface="Arial" pitchFamily="84" charset="0"/>
                <a:cs typeface="Arial" pitchFamily="84" charset="0"/>
              </a:rPr>
              <a:t>Global environmental change</a:t>
            </a:r>
          </a:p>
        </p:txBody>
      </p:sp>
      <p:pic>
        <p:nvPicPr>
          <p:cNvPr id="31746" name="Picture 2" descr="http://delightfullyinsightful.files.wordpress.com/2010/04/earth-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1052513"/>
            <a:ext cx="2886075" cy="293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7128" name="Group 24"/>
          <p:cNvGrpSpPr>
            <a:grpSpLocks/>
          </p:cNvGrpSpPr>
          <p:nvPr/>
        </p:nvGrpSpPr>
        <p:grpSpPr bwMode="auto">
          <a:xfrm>
            <a:off x="4932363" y="4005263"/>
            <a:ext cx="3621087" cy="2519362"/>
            <a:chOff x="3107" y="2523"/>
            <a:chExt cx="2281" cy="1587"/>
          </a:xfrm>
        </p:grpSpPr>
        <p:pic>
          <p:nvPicPr>
            <p:cNvPr id="31757" name="Picture 5" descr="offshore-windfarm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107" y="3316"/>
              <a:ext cx="1057" cy="7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758" name="Picture 6" descr="cargo-ship-pollution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331" y="3316"/>
              <a:ext cx="1057" cy="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759" name="TextBox 7"/>
            <p:cNvSpPr txBox="1">
              <a:spLocks noChangeArrowheads="1"/>
            </p:cNvSpPr>
            <p:nvPr/>
          </p:nvSpPr>
          <p:spPr bwMode="auto">
            <a:xfrm>
              <a:off x="3334" y="3044"/>
              <a:ext cx="195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GB" sz="1800" b="1">
                  <a:solidFill>
                    <a:srgbClr val="FF0000"/>
                  </a:solidFill>
                </a:rPr>
                <a:t>Anthropogenic noise</a:t>
              </a:r>
              <a:endParaRPr lang="en-GB" sz="1800" b="1"/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 flipH="1" flipV="1">
              <a:off x="4059" y="2523"/>
              <a:ext cx="136" cy="544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748" name="Group 15"/>
          <p:cNvGrpSpPr>
            <a:grpSpLocks/>
          </p:cNvGrpSpPr>
          <p:nvPr/>
        </p:nvGrpSpPr>
        <p:grpSpPr bwMode="auto">
          <a:xfrm>
            <a:off x="228600" y="1157288"/>
            <a:ext cx="4198938" cy="4633912"/>
            <a:chOff x="144" y="729"/>
            <a:chExt cx="2645" cy="2919"/>
          </a:xfrm>
        </p:grpSpPr>
        <p:sp>
          <p:nvSpPr>
            <p:cNvPr id="31753" name="TextBox 9"/>
            <p:cNvSpPr txBox="1">
              <a:spLocks noChangeArrowheads="1"/>
            </p:cNvSpPr>
            <p:nvPr/>
          </p:nvSpPr>
          <p:spPr bwMode="auto">
            <a:xfrm>
              <a:off x="144" y="1929"/>
              <a:ext cx="226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GB" sz="1800" b="1">
                  <a:solidFill>
                    <a:srgbClr val="FF0000"/>
                  </a:solidFill>
                </a:rPr>
                <a:t>Warming</a:t>
              </a:r>
              <a:endParaRPr lang="en-GB" sz="1800"/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 flipV="1">
              <a:off x="1968" y="1298"/>
              <a:ext cx="821" cy="4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1755" name="Picture 18" descr="climate-change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658" y="729"/>
              <a:ext cx="1176" cy="1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756" name="Picture 19" descr="climate-change-2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60" y="2496"/>
              <a:ext cx="896" cy="1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1749" name="Group 20"/>
          <p:cNvGrpSpPr>
            <a:grpSpLocks/>
          </p:cNvGrpSpPr>
          <p:nvPr/>
        </p:nvGrpSpPr>
        <p:grpSpPr bwMode="auto">
          <a:xfrm>
            <a:off x="2009775" y="3500438"/>
            <a:ext cx="3095625" cy="3082925"/>
            <a:chOff x="1266" y="2205"/>
            <a:chExt cx="1950" cy="1942"/>
          </a:xfrm>
        </p:grpSpPr>
        <p:pic>
          <p:nvPicPr>
            <p:cNvPr id="31750" name="Picture 2"/>
            <p:cNvPicPr>
              <a:picLocks noChangeAspect="1" noChangeArrowheads="1"/>
            </p:cNvPicPr>
            <p:nvPr/>
          </p:nvPicPr>
          <p:blipFill>
            <a:blip r:embed="rId8"/>
            <a:srcRect l="630" b="935"/>
            <a:stretch>
              <a:fillRect/>
            </a:stretch>
          </p:blipFill>
          <p:spPr bwMode="auto">
            <a:xfrm>
              <a:off x="1435" y="2886"/>
              <a:ext cx="1442" cy="9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751" name="TextBox 8"/>
            <p:cNvSpPr txBox="1">
              <a:spLocks noChangeArrowheads="1"/>
            </p:cNvSpPr>
            <p:nvPr/>
          </p:nvSpPr>
          <p:spPr bwMode="auto">
            <a:xfrm>
              <a:off x="1266" y="3916"/>
              <a:ext cx="195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GB" sz="1800" b="1">
                  <a:solidFill>
                    <a:srgbClr val="FF0000"/>
                  </a:solidFill>
                </a:rPr>
                <a:t>Ocean acidification</a:t>
              </a:r>
              <a:endParaRPr lang="en-GB" sz="1800"/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V="1">
              <a:off x="2496" y="2205"/>
              <a:ext cx="520" cy="62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/>
          <p:cNvSpPr>
            <a:spLocks noGrp="1"/>
          </p:cNvSpPr>
          <p:nvPr>
            <p:ph type="title" idx="4294967295"/>
          </p:nvPr>
        </p:nvSpPr>
        <p:spPr>
          <a:xfrm>
            <a:off x="457200" y="188913"/>
            <a:ext cx="8229600" cy="633412"/>
          </a:xfrm>
        </p:spPr>
        <p:txBody>
          <a:bodyPr/>
          <a:lstStyle/>
          <a:p>
            <a:pPr eaLnBrk="1" hangingPunct="1"/>
            <a:r>
              <a:rPr lang="en-GB" sz="2800" smtClean="0">
                <a:latin typeface="Arial" pitchFamily="84" charset="0"/>
                <a:ea typeface="Arial" pitchFamily="84" charset="0"/>
                <a:cs typeface="Arial" pitchFamily="84" charset="0"/>
              </a:rPr>
              <a:t>Reef fish larvae conditioned by artificial noise</a:t>
            </a:r>
          </a:p>
        </p:txBody>
      </p:sp>
      <p:graphicFrame>
        <p:nvGraphicFramePr>
          <p:cNvPr id="32852" name="Group 1108"/>
          <p:cNvGraphicFramePr>
            <a:graphicFrameLocks noGrp="1"/>
          </p:cNvGraphicFramePr>
          <p:nvPr/>
        </p:nvGraphicFramePr>
        <p:xfrm>
          <a:off x="533400" y="3581400"/>
          <a:ext cx="8066088" cy="2693989"/>
        </p:xfrm>
        <a:graphic>
          <a:graphicData uri="http://schemas.openxmlformats.org/drawingml/2006/table">
            <a:tbl>
              <a:tblPr/>
              <a:tblGrid>
                <a:gridCol w="1368425"/>
                <a:gridCol w="1555750"/>
                <a:gridCol w="1468438"/>
                <a:gridCol w="1958975"/>
                <a:gridCol w="1714500"/>
              </a:tblGrid>
              <a:tr h="461963"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84" charset="0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84" charset="0"/>
                        <a:ea typeface="ＭＳ Ｐゴシック" pitchFamily="84" charset="-128"/>
                        <a:cs typeface="ＭＳ Ｐゴシック" pitchFamily="8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84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  <a:t>Choice chamber test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19100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84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  <a:t>Silence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84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  <a:t>Reef noise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84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  <a:t>Tone Mix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3250">
                <a:tc row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84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  <a:t>Noise</a:t>
                      </a:r>
                      <a:b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</a:b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  <a:t>played</a:t>
                      </a:r>
                      <a:b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</a:b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  <a:t>in tank</a:t>
                      </a:r>
                      <a:b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</a:b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  <a:t>during</a:t>
                      </a:r>
                      <a:b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</a:b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  <a:t>the day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84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  <a:t>Silence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84" charset="0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84" charset="0"/>
                        <a:ea typeface="ＭＳ Ｐゴシック" pitchFamily="84" charset="-128"/>
                        <a:cs typeface="ＭＳ Ｐゴシック" pitchFamily="8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84" charset="0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84" charset="0"/>
                        <a:ea typeface="ＭＳ Ｐゴシック" pitchFamily="84" charset="-128"/>
                        <a:cs typeface="ＭＳ Ｐゴシック" pitchFamily="8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84" charset="0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84" charset="0"/>
                        <a:ea typeface="ＭＳ Ｐゴシック" pitchFamily="84" charset="-128"/>
                        <a:cs typeface="ＭＳ Ｐゴシック" pitchFamily="8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48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84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  <a:t>Reef noise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84" charset="0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84" charset="0"/>
                        <a:ea typeface="ＭＳ Ｐゴシック" pitchFamily="84" charset="-128"/>
                        <a:cs typeface="ＭＳ Ｐゴシック" pitchFamily="8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84" charset="0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84" charset="0"/>
                        <a:ea typeface="ＭＳ Ｐゴシック" pitchFamily="84" charset="-128"/>
                        <a:cs typeface="ＭＳ Ｐゴシック" pitchFamily="8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84" charset="0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84" charset="0"/>
                        <a:ea typeface="ＭＳ Ｐゴシック" pitchFamily="84" charset="-128"/>
                        <a:cs typeface="ＭＳ Ｐゴシック" pitchFamily="8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48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84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  <a:t>Tone Mix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84" charset="0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84" charset="0"/>
                        <a:ea typeface="ＭＳ Ｐゴシック" pitchFamily="84" charset="-128"/>
                        <a:cs typeface="ＭＳ Ｐゴシック" pitchFamily="8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84" charset="0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84" charset="0"/>
                        <a:ea typeface="ＭＳ Ｐゴシック" pitchFamily="84" charset="-128"/>
                        <a:cs typeface="ＭＳ Ｐゴシック" pitchFamily="8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84" charset="0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84" charset="0"/>
                        <a:ea typeface="ＭＳ Ｐゴシック" pitchFamily="84" charset="-128"/>
                        <a:cs typeface="ＭＳ Ｐゴシック" pitchFamily="8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2804" name="Text Box 1060"/>
          <p:cNvSpPr txBox="1">
            <a:spLocks noChangeArrowheads="1"/>
          </p:cNvSpPr>
          <p:nvPr/>
        </p:nvSpPr>
        <p:spPr bwMode="auto">
          <a:xfrm>
            <a:off x="3508375" y="5181600"/>
            <a:ext cx="13684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1600"/>
              <a:t>No response</a:t>
            </a:r>
          </a:p>
        </p:txBody>
      </p:sp>
      <p:sp>
        <p:nvSpPr>
          <p:cNvPr id="32805" name="Text Box 1061"/>
          <p:cNvSpPr txBox="1">
            <a:spLocks noChangeArrowheads="1"/>
          </p:cNvSpPr>
          <p:nvPr/>
        </p:nvSpPr>
        <p:spPr bwMode="auto">
          <a:xfrm>
            <a:off x="3508375" y="5791200"/>
            <a:ext cx="13684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1600"/>
              <a:t>No response</a:t>
            </a:r>
          </a:p>
        </p:txBody>
      </p:sp>
      <p:sp>
        <p:nvSpPr>
          <p:cNvPr id="32806" name="Text Box 1062"/>
          <p:cNvSpPr txBox="1">
            <a:spLocks noChangeArrowheads="1"/>
          </p:cNvSpPr>
          <p:nvPr/>
        </p:nvSpPr>
        <p:spPr bwMode="auto">
          <a:xfrm>
            <a:off x="3508375" y="4572000"/>
            <a:ext cx="13684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1600"/>
              <a:t>No response</a:t>
            </a:r>
          </a:p>
        </p:txBody>
      </p:sp>
      <p:sp>
        <p:nvSpPr>
          <p:cNvPr id="32807" name="Text Box 1063"/>
          <p:cNvSpPr txBox="1">
            <a:spLocks noChangeArrowheads="1"/>
          </p:cNvSpPr>
          <p:nvPr/>
        </p:nvSpPr>
        <p:spPr bwMode="auto">
          <a:xfrm>
            <a:off x="7097713" y="4589463"/>
            <a:ext cx="13684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1600"/>
              <a:t>No response</a:t>
            </a:r>
          </a:p>
        </p:txBody>
      </p:sp>
      <p:sp>
        <p:nvSpPr>
          <p:cNvPr id="32808" name="Text Box 1064"/>
          <p:cNvSpPr txBox="1">
            <a:spLocks noChangeArrowheads="1"/>
          </p:cNvSpPr>
          <p:nvPr/>
        </p:nvSpPr>
        <p:spPr bwMode="auto">
          <a:xfrm>
            <a:off x="5226050" y="4597400"/>
            <a:ext cx="13684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1600"/>
              <a:t>No response</a:t>
            </a:r>
          </a:p>
        </p:txBody>
      </p:sp>
      <p:sp>
        <p:nvSpPr>
          <p:cNvPr id="32809" name="Text Box 1065"/>
          <p:cNvSpPr txBox="1">
            <a:spLocks noChangeArrowheads="1"/>
          </p:cNvSpPr>
          <p:nvPr/>
        </p:nvSpPr>
        <p:spPr bwMode="auto">
          <a:xfrm>
            <a:off x="5226050" y="5245100"/>
            <a:ext cx="13684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GB" sz="1800" b="1">
                <a:solidFill>
                  <a:srgbClr val="00FF00"/>
                </a:solidFill>
              </a:rPr>
              <a:t>Attracted</a:t>
            </a:r>
          </a:p>
        </p:txBody>
      </p:sp>
      <p:sp>
        <p:nvSpPr>
          <p:cNvPr id="32810" name="Text Box 1066"/>
          <p:cNvSpPr txBox="1">
            <a:spLocks noChangeArrowheads="1"/>
          </p:cNvSpPr>
          <p:nvPr/>
        </p:nvSpPr>
        <p:spPr bwMode="auto">
          <a:xfrm>
            <a:off x="5226050" y="5821363"/>
            <a:ext cx="13684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GB" sz="1800" b="1">
                <a:solidFill>
                  <a:srgbClr val="00FF00"/>
                </a:solidFill>
              </a:rPr>
              <a:t>Attracted</a:t>
            </a:r>
          </a:p>
        </p:txBody>
      </p:sp>
      <p:sp>
        <p:nvSpPr>
          <p:cNvPr id="32811" name="Text Box 1067"/>
          <p:cNvSpPr txBox="1">
            <a:spLocks noChangeArrowheads="1"/>
          </p:cNvSpPr>
          <p:nvPr/>
        </p:nvSpPr>
        <p:spPr bwMode="auto">
          <a:xfrm>
            <a:off x="7097713" y="5813425"/>
            <a:ext cx="13684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GB" sz="1800" b="1">
                <a:solidFill>
                  <a:srgbClr val="00FF00"/>
                </a:solidFill>
              </a:rPr>
              <a:t>Attracted</a:t>
            </a:r>
          </a:p>
        </p:txBody>
      </p:sp>
      <p:sp>
        <p:nvSpPr>
          <p:cNvPr id="32812" name="Text Box 1068"/>
          <p:cNvSpPr txBox="1">
            <a:spLocks noChangeArrowheads="1"/>
          </p:cNvSpPr>
          <p:nvPr/>
        </p:nvSpPr>
        <p:spPr bwMode="auto">
          <a:xfrm>
            <a:off x="7097713" y="5237163"/>
            <a:ext cx="13684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GB" sz="1800" b="1">
                <a:solidFill>
                  <a:srgbClr val="FF0000"/>
                </a:solidFill>
              </a:rPr>
              <a:t>Avoided</a:t>
            </a:r>
          </a:p>
        </p:txBody>
      </p:sp>
      <p:grpSp>
        <p:nvGrpSpPr>
          <p:cNvPr id="33834" name="Group 1069"/>
          <p:cNvGrpSpPr>
            <a:grpSpLocks/>
          </p:cNvGrpSpPr>
          <p:nvPr/>
        </p:nvGrpSpPr>
        <p:grpSpPr bwMode="auto">
          <a:xfrm>
            <a:off x="225425" y="1052513"/>
            <a:ext cx="8693150" cy="2305050"/>
            <a:chOff x="142" y="663"/>
            <a:chExt cx="5476" cy="1452"/>
          </a:xfrm>
        </p:grpSpPr>
        <p:pic>
          <p:nvPicPr>
            <p:cNvPr id="33836" name="Picture 1070" descr="choice chambers"/>
            <p:cNvPicPr>
              <a:picLocks noChangeAspect="1" noChangeArrowheads="1"/>
            </p:cNvPicPr>
            <p:nvPr/>
          </p:nvPicPr>
          <p:blipFill>
            <a:blip r:embed="rId3"/>
            <a:srcRect b="9274"/>
            <a:stretch>
              <a:fillRect/>
            </a:stretch>
          </p:blipFill>
          <p:spPr bwMode="auto">
            <a:xfrm>
              <a:off x="3694" y="663"/>
              <a:ext cx="1924" cy="14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837" name="Picture 1071" descr="light trap at night"/>
            <p:cNvPicPr>
              <a:picLocks noChangeAspect="1" noChangeArrowheads="1"/>
            </p:cNvPicPr>
            <p:nvPr/>
          </p:nvPicPr>
          <p:blipFill>
            <a:blip r:embed="rId4"/>
            <a:srcRect r="8105"/>
            <a:stretch>
              <a:fillRect/>
            </a:stretch>
          </p:blipFill>
          <p:spPr bwMode="auto">
            <a:xfrm>
              <a:off x="142" y="663"/>
              <a:ext cx="1541" cy="14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838" name="Picture 1072" descr="condition tanks"/>
            <p:cNvPicPr>
              <a:picLocks noChangeAspect="1" noChangeArrowheads="1"/>
            </p:cNvPicPr>
            <p:nvPr/>
          </p:nvPicPr>
          <p:blipFill>
            <a:blip r:embed="rId5"/>
            <a:srcRect r="10294"/>
            <a:stretch>
              <a:fillRect/>
            </a:stretch>
          </p:blipFill>
          <p:spPr bwMode="auto">
            <a:xfrm>
              <a:off x="1826" y="663"/>
              <a:ext cx="1725" cy="14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3835" name="Text Box 1109"/>
          <p:cNvSpPr txBox="1">
            <a:spLocks noChangeArrowheads="1"/>
          </p:cNvSpPr>
          <p:nvPr/>
        </p:nvSpPr>
        <p:spPr bwMode="auto">
          <a:xfrm>
            <a:off x="2590800" y="6400800"/>
            <a:ext cx="441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/>
              <a:t>Simpson et al. 2010 </a:t>
            </a:r>
            <a:r>
              <a:rPr lang="en-GB" sz="1800" i="1"/>
              <a:t>Behavioral Ecology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804" grpId="0"/>
      <p:bldP spid="32805" grpId="0"/>
      <p:bldP spid="32806" grpId="0"/>
      <p:bldP spid="32807" grpId="0"/>
      <p:bldP spid="32808" grpId="0"/>
      <p:bldP spid="32809" grpId="0"/>
      <p:bldP spid="32810" grpId="0"/>
      <p:bldP spid="32811" grpId="0"/>
      <p:bldP spid="328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Title 1"/>
          <p:cNvSpPr>
            <a:spLocks noGrp="1"/>
          </p:cNvSpPr>
          <p:nvPr>
            <p:ph type="title" idx="4294967295"/>
          </p:nvPr>
        </p:nvSpPr>
        <p:spPr>
          <a:xfrm>
            <a:off x="457200" y="188913"/>
            <a:ext cx="8229600" cy="633412"/>
          </a:xfrm>
        </p:spPr>
        <p:txBody>
          <a:bodyPr/>
          <a:lstStyle/>
          <a:p>
            <a:pPr eaLnBrk="1" hangingPunct="1"/>
            <a:r>
              <a:rPr lang="en-GB" sz="2800" smtClean="0">
                <a:latin typeface="Arial" pitchFamily="84" charset="0"/>
                <a:ea typeface="Arial" pitchFamily="84" charset="0"/>
                <a:cs typeface="Arial" pitchFamily="84" charset="0"/>
              </a:rPr>
              <a:t>Boat noise affects orientation behaviour</a:t>
            </a:r>
          </a:p>
        </p:txBody>
      </p:sp>
      <p:graphicFrame>
        <p:nvGraphicFramePr>
          <p:cNvPr id="34818" name="Object 2"/>
          <p:cNvGraphicFramePr>
            <a:graphicFrameLocks noChangeAspect="1"/>
          </p:cNvGraphicFramePr>
          <p:nvPr/>
        </p:nvGraphicFramePr>
        <p:xfrm>
          <a:off x="4495800" y="4038600"/>
          <a:ext cx="4343400" cy="2598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1" name="Document" r:id="rId4" imgW="4157472" imgH="2502408" progId="Word.Document.8">
                  <p:embed/>
                </p:oleObj>
              </mc:Choice>
              <mc:Fallback>
                <p:oleObj name="Document" r:id="rId4" imgW="4157472" imgH="2502408" progId="Word.Documen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873" t="1602" r="1364" b="1208"/>
                      <a:stretch>
                        <a:fillRect/>
                      </a:stretch>
                    </p:blipFill>
                    <p:spPr bwMode="auto">
                      <a:xfrm>
                        <a:off x="4495800" y="4038600"/>
                        <a:ext cx="4343400" cy="2598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4821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057400" y="1600200"/>
            <a:ext cx="3306763" cy="213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5" name="Rectangle 1033"/>
          <p:cNvSpPr>
            <a:spLocks noChangeArrowheads="1"/>
          </p:cNvSpPr>
          <p:nvPr/>
        </p:nvSpPr>
        <p:spPr bwMode="auto">
          <a:xfrm>
            <a:off x="6629400" y="4572000"/>
            <a:ext cx="1524000" cy="1752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823" name="Text Box 1034"/>
          <p:cNvSpPr txBox="1">
            <a:spLocks noChangeArrowheads="1"/>
          </p:cNvSpPr>
          <p:nvPr/>
        </p:nvSpPr>
        <p:spPr bwMode="auto">
          <a:xfrm>
            <a:off x="3429000" y="914400"/>
            <a:ext cx="2438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/>
              <a:t>Holles et al. In review.</a:t>
            </a:r>
            <a:endParaRPr lang="en-GB" sz="1800" i="1"/>
          </a:p>
        </p:txBody>
      </p:sp>
      <p:grpSp>
        <p:nvGrpSpPr>
          <p:cNvPr id="34829" name="Group 1037"/>
          <p:cNvGrpSpPr>
            <a:grpSpLocks/>
          </p:cNvGrpSpPr>
          <p:nvPr/>
        </p:nvGrpSpPr>
        <p:grpSpPr bwMode="auto">
          <a:xfrm>
            <a:off x="381000" y="1981200"/>
            <a:ext cx="8458200" cy="3810000"/>
            <a:chOff x="240" y="1248"/>
            <a:chExt cx="5328" cy="2400"/>
          </a:xfrm>
        </p:grpSpPr>
        <p:pic>
          <p:nvPicPr>
            <p:cNvPr id="34828" name="Picture 3" descr="E:\Backup Sophie emachine\Field 2010-2011\Moorea II\Fish Fotos\DSC_4840.jpg"/>
            <p:cNvPicPr>
              <a:picLocks noChangeAspect="1" noChangeArrowheads="1"/>
            </p:cNvPicPr>
            <p:nvPr/>
          </p:nvPicPr>
          <p:blipFill>
            <a:blip r:embed="rId7">
              <a:lum bright="10000" contrast="20000"/>
            </a:blip>
            <a:srcRect l="9280" t="46156" r="10905" b="33153"/>
            <a:stretch>
              <a:fillRect/>
            </a:stretch>
          </p:blipFill>
          <p:spPr bwMode="auto">
            <a:xfrm>
              <a:off x="3504" y="1248"/>
              <a:ext cx="2064" cy="7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" name="Picture 1030" descr="choice chambers"/>
            <p:cNvPicPr>
              <a:picLocks noChangeAspect="1" noChangeArrowheads="1"/>
            </p:cNvPicPr>
            <p:nvPr/>
          </p:nvPicPr>
          <p:blipFill>
            <a:blip r:embed="rId8"/>
            <a:srcRect t="25999" r="27028" b="9003"/>
            <a:stretch>
              <a:fillRect/>
            </a:stretch>
          </p:blipFill>
          <p:spPr bwMode="auto">
            <a:xfrm>
              <a:off x="1488" y="2676"/>
              <a:ext cx="1296" cy="9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830" name="Picture 1035" descr="20741_316525114760_504544760_3263704_4749246_n">
              <a:hlinkClick r:id="rId9"/>
            </p:cNvPr>
            <p:cNvPicPr>
              <a:picLocks noChangeAspect="1" noChangeArrowheads="1"/>
            </p:cNvPicPr>
            <p:nvPr/>
          </p:nvPicPr>
          <p:blipFill>
            <a:blip r:embed="rId10"/>
            <a:srcRect l="11914" t="13509" r="31801" b="20450"/>
            <a:stretch>
              <a:fillRect/>
            </a:stretch>
          </p:blipFill>
          <p:spPr bwMode="auto">
            <a:xfrm>
              <a:off x="240" y="2676"/>
              <a:ext cx="1104" cy="9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" name="Picture 1036" descr="Sophie"/>
          <p:cNvPicPr>
            <a:picLocks noChangeAspect="1" noChangeArrowheads="1"/>
          </p:cNvPicPr>
          <p:nvPr/>
        </p:nvPicPr>
        <p:blipFill>
          <a:blip r:embed="rId11">
            <a:lum bright="-12000" contrast="12000"/>
          </a:blip>
          <a:srcRect r="12500" b="12486"/>
          <a:stretch>
            <a:fillRect/>
          </a:stretch>
        </p:blipFill>
        <p:spPr bwMode="auto">
          <a:xfrm>
            <a:off x="304800" y="1143000"/>
            <a:ext cx="1524000" cy="127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6" name="Picture 4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81000" y="2438400"/>
            <a:ext cx="13208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31" name="Text Box 1039"/>
          <p:cNvSpPr txBox="1">
            <a:spLocks noChangeArrowheads="1"/>
          </p:cNvSpPr>
          <p:nvPr/>
        </p:nvSpPr>
        <p:spPr bwMode="auto">
          <a:xfrm>
            <a:off x="152400" y="5943600"/>
            <a:ext cx="4495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000"/>
              <a:t>Boat noise disrupts ability</a:t>
            </a:r>
            <a:br>
              <a:rPr lang="en-GB" sz="2000"/>
            </a:br>
            <a:r>
              <a:rPr lang="en-GB" sz="2000"/>
              <a:t>to resolve 180</a:t>
            </a:r>
            <a:r>
              <a:rPr lang="en-GB" sz="2000">
                <a:sym typeface="Symbol" pitchFamily="84" charset="2"/>
              </a:rPr>
              <a:t> ambiguity?</a:t>
            </a:r>
            <a:endParaRPr lang="en-GB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5" grpId="0" animBg="1"/>
      <p:bldP spid="3483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/>
          </p:cNvSpPr>
          <p:nvPr>
            <p:ph type="ctrTitle"/>
          </p:nvPr>
        </p:nvSpPr>
        <p:spPr>
          <a:xfrm>
            <a:off x="868363" y="1981200"/>
            <a:ext cx="7556500" cy="1470025"/>
          </a:xfrm>
        </p:spPr>
        <p:txBody>
          <a:bodyPr/>
          <a:lstStyle/>
          <a:p>
            <a:r>
              <a:rPr lang="en-GB" sz="2400" b="1"/>
              <a:t>Anthropogenic noise compromises</a:t>
            </a:r>
            <a:br>
              <a:rPr lang="en-GB" sz="2400" b="1"/>
            </a:br>
            <a:r>
              <a:rPr lang="en-GB" sz="2400" b="1"/>
              <a:t>anti-predator behaviour, physiology</a:t>
            </a:r>
            <a:br>
              <a:rPr lang="en-GB" sz="2400" b="1"/>
            </a:br>
            <a:r>
              <a:rPr lang="en-GB" sz="2400" b="1"/>
              <a:t>and cognition in fish</a:t>
            </a:r>
            <a:endParaRPr lang="en-US" b="1">
              <a:latin typeface="Times New Roman" pitchFamily="84" charset="0"/>
            </a:endParaRPr>
          </a:p>
        </p:txBody>
      </p:sp>
      <p:sp>
        <p:nvSpPr>
          <p:cNvPr id="38914" name="Rectangle 3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400800" cy="1752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sz="1800" b="1">
                <a:solidFill>
                  <a:schemeClr val="tx1"/>
                </a:solidFill>
              </a:rPr>
              <a:t>Steve Simpson</a:t>
            </a:r>
            <a:r>
              <a:rPr lang="en-GB" sz="1800">
                <a:solidFill>
                  <a:schemeClr val="tx1"/>
                </a:solidFill>
              </a:rPr>
              <a:t>, Julia Purser, Andy Radford</a:t>
            </a:r>
            <a:endParaRPr lang="en-US">
              <a:solidFill>
                <a:schemeClr val="tx1"/>
              </a:solidFill>
            </a:endParaRPr>
          </a:p>
        </p:txBody>
      </p:sp>
      <p:pic>
        <p:nvPicPr>
          <p:cNvPr id="38915" name="Picture 4" descr="Image of the University's logo with red graphic block and black tex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4200" y="4114800"/>
            <a:ext cx="22479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5" descr="logo: NERC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38800" y="4191000"/>
            <a:ext cx="182880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52600" y="3886200"/>
            <a:ext cx="1143000" cy="893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8" name="Picture 3" descr="north_sea_rig_470x32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2400" y="5334000"/>
            <a:ext cx="1981200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9" name="Picture 5" descr="offshore-windfarm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52400" y="152400"/>
            <a:ext cx="1981200" cy="148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0" name="Picture 6" descr="cargo-ship-pollution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733800" y="152400"/>
            <a:ext cx="1981200" cy="148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1" name="Picture 7" descr="GothenburgNavigationBeacons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010400" y="5257800"/>
            <a:ext cx="1981200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2" name="Picture 11" descr="seabed_img_0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239000" y="152400"/>
            <a:ext cx="1752600" cy="150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3" name="Picture 12" descr="Speed-boat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200400" y="5257800"/>
            <a:ext cx="2743200" cy="146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9167" name="Group 15"/>
          <p:cNvGrpSpPr>
            <a:grpSpLocks/>
          </p:cNvGrpSpPr>
          <p:nvPr/>
        </p:nvGrpSpPr>
        <p:grpSpPr bwMode="auto">
          <a:xfrm>
            <a:off x="304800" y="2438400"/>
            <a:ext cx="8534400" cy="1316038"/>
            <a:chOff x="192" y="1536"/>
            <a:chExt cx="5376" cy="829"/>
          </a:xfrm>
        </p:grpSpPr>
        <p:pic>
          <p:nvPicPr>
            <p:cNvPr id="38925" name="Picture 2" descr="http://www.animalpicturesarchive.com/ArchOLD-4/1126855417-m.jpg"/>
            <p:cNvPicPr>
              <a:picLocks noChangeAspect="1" noChangeArrowheads="1"/>
            </p:cNvPicPr>
            <p:nvPr/>
          </p:nvPicPr>
          <p:blipFill>
            <a:blip r:embed="rId12"/>
            <a:srcRect b="23589"/>
            <a:stretch>
              <a:fillRect/>
            </a:stretch>
          </p:blipFill>
          <p:spPr bwMode="auto">
            <a:xfrm>
              <a:off x="192" y="1536"/>
              <a:ext cx="1066" cy="8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926" name="Picture 14"/>
            <p:cNvPicPr>
              <a:picLocks noChangeAspect="1" noChangeArrowheads="1"/>
            </p:cNvPicPr>
            <p:nvPr/>
          </p:nvPicPr>
          <p:blipFill>
            <a:blip r:embed="rId13"/>
            <a:srcRect r="15385"/>
            <a:stretch>
              <a:fillRect/>
            </a:stretch>
          </p:blipFill>
          <p:spPr bwMode="auto">
            <a:xfrm>
              <a:off x="4512" y="1536"/>
              <a:ext cx="1056" cy="8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19"/>
          <p:cNvSpPr txBox="1">
            <a:spLocks noChangeArrowheads="1"/>
          </p:cNvSpPr>
          <p:nvPr/>
        </p:nvSpPr>
        <p:spPr bwMode="auto">
          <a:xfrm>
            <a:off x="457200" y="6096000"/>
            <a:ext cx="2971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000"/>
              <a:t>Simpson et al. In review.</a:t>
            </a:r>
            <a:endParaRPr lang="en-GB"/>
          </a:p>
        </p:txBody>
      </p:sp>
      <p:sp>
        <p:nvSpPr>
          <p:cNvPr id="40962" name="Text Box 20"/>
          <p:cNvSpPr txBox="1">
            <a:spLocks noChangeArrowheads="1"/>
          </p:cNvSpPr>
          <p:nvPr/>
        </p:nvSpPr>
        <p:spPr bwMode="auto">
          <a:xfrm>
            <a:off x="457200" y="152400"/>
            <a:ext cx="8305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GB" sz="2000"/>
              <a:t>Effects of ship noise on anti-predator responses to pursuit and ambush “predators”, and on respiration, metabolism and cognitive functioning</a:t>
            </a:r>
          </a:p>
        </p:txBody>
      </p:sp>
      <p:pic>
        <p:nvPicPr>
          <p:cNvPr id="53270" name="Picture 22" descr="lab sig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38600" y="5867400"/>
            <a:ext cx="4535488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3274" name="Group 26"/>
          <p:cNvGrpSpPr>
            <a:grpSpLocks/>
          </p:cNvGrpSpPr>
          <p:nvPr/>
        </p:nvGrpSpPr>
        <p:grpSpPr bwMode="auto">
          <a:xfrm>
            <a:off x="4114800" y="990600"/>
            <a:ext cx="4781550" cy="2486025"/>
            <a:chOff x="2592" y="624"/>
            <a:chExt cx="3012" cy="1566"/>
          </a:xfrm>
        </p:grpSpPr>
        <p:pic>
          <p:nvPicPr>
            <p:cNvPr id="40976" name="Picture 6"/>
            <p:cNvPicPr>
              <a:picLocks noChangeAspect="1" noChangeArrowheads="1"/>
            </p:cNvPicPr>
            <p:nvPr/>
          </p:nvPicPr>
          <p:blipFill>
            <a:blip r:embed="rId4"/>
            <a:srcRect l="32932"/>
            <a:stretch>
              <a:fillRect/>
            </a:stretch>
          </p:blipFill>
          <p:spPr bwMode="auto">
            <a:xfrm>
              <a:off x="2592" y="624"/>
              <a:ext cx="2110" cy="1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977" name="Text Box 7"/>
            <p:cNvSpPr txBox="1">
              <a:spLocks noChangeArrowheads="1"/>
            </p:cNvSpPr>
            <p:nvPr/>
          </p:nvSpPr>
          <p:spPr bwMode="auto">
            <a:xfrm>
              <a:off x="2688" y="1824"/>
              <a:ext cx="2777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GB" sz="1600" dirty="0"/>
                <a:t>Eels avoided ambush predator 75% less often, and with greater latency</a:t>
              </a:r>
              <a:endParaRPr lang="en-GB" sz="2000" dirty="0"/>
            </a:p>
          </p:txBody>
        </p:sp>
        <p:pic>
          <p:nvPicPr>
            <p:cNvPr id="40978" name="Picture 2" descr="http://1.bp.blogspot.com/-JRgQxc2OIgg/Tj0Dj48_5AI/AAAAAAAAAT4/9-N45IcDMFQ/s1600/Fining+Nemo+Angler+Fish.jp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752" y="816"/>
              <a:ext cx="852" cy="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3275" name="Group 27"/>
          <p:cNvGrpSpPr>
            <a:grpSpLocks/>
          </p:cNvGrpSpPr>
          <p:nvPr/>
        </p:nvGrpSpPr>
        <p:grpSpPr bwMode="auto">
          <a:xfrm>
            <a:off x="381000" y="990600"/>
            <a:ext cx="3048000" cy="2486025"/>
            <a:chOff x="240" y="624"/>
            <a:chExt cx="1920" cy="1566"/>
          </a:xfrm>
        </p:grpSpPr>
        <p:pic>
          <p:nvPicPr>
            <p:cNvPr id="40973" name="Picture 3"/>
            <p:cNvPicPr>
              <a:picLocks noChangeAspect="1" noChangeArrowheads="1"/>
            </p:cNvPicPr>
            <p:nvPr/>
          </p:nvPicPr>
          <p:blipFill>
            <a:blip r:embed="rId4"/>
            <a:srcRect r="67068"/>
            <a:stretch>
              <a:fillRect/>
            </a:stretch>
          </p:blipFill>
          <p:spPr bwMode="auto">
            <a:xfrm>
              <a:off x="453" y="624"/>
              <a:ext cx="1036" cy="1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974" name="Picture 21" descr="Dicentrarchus labrax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104" y="624"/>
              <a:ext cx="1056" cy="5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975" name="Rectangle 24"/>
            <p:cNvSpPr>
              <a:spLocks noChangeArrowheads="1"/>
            </p:cNvSpPr>
            <p:nvPr/>
          </p:nvSpPr>
          <p:spPr bwMode="auto">
            <a:xfrm>
              <a:off x="240" y="1824"/>
              <a:ext cx="1823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GB" sz="1600"/>
                <a:t>Eels captured twice as quickly</a:t>
              </a:r>
              <a:br>
                <a:rPr lang="en-GB" sz="1600"/>
              </a:br>
              <a:r>
                <a:rPr lang="en-GB" sz="1600"/>
                <a:t>by pursuit predators</a:t>
              </a:r>
            </a:p>
          </p:txBody>
        </p:sp>
      </p:grpSp>
      <p:grpSp>
        <p:nvGrpSpPr>
          <p:cNvPr id="53276" name="Group 28"/>
          <p:cNvGrpSpPr>
            <a:grpSpLocks/>
          </p:cNvGrpSpPr>
          <p:nvPr/>
        </p:nvGrpSpPr>
        <p:grpSpPr bwMode="auto">
          <a:xfrm>
            <a:off x="228600" y="3505200"/>
            <a:ext cx="5795963" cy="2287588"/>
            <a:chOff x="240" y="2256"/>
            <a:chExt cx="3651" cy="1441"/>
          </a:xfrm>
        </p:grpSpPr>
        <p:pic>
          <p:nvPicPr>
            <p:cNvPr id="40970" name="Picture 14"/>
            <p:cNvPicPr>
              <a:picLocks noChangeAspect="1" noChangeArrowheads="1"/>
            </p:cNvPicPr>
            <p:nvPr/>
          </p:nvPicPr>
          <p:blipFill>
            <a:blip r:embed="rId7"/>
            <a:srcRect r="47275" b="51852"/>
            <a:stretch>
              <a:fillRect/>
            </a:stretch>
          </p:blipFill>
          <p:spPr bwMode="auto">
            <a:xfrm>
              <a:off x="240" y="2304"/>
              <a:ext cx="1877" cy="1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971" name="Picture 17"/>
            <p:cNvPicPr>
              <a:picLocks noChangeAspect="1" noChangeArrowheads="1"/>
            </p:cNvPicPr>
            <p:nvPr/>
          </p:nvPicPr>
          <p:blipFill>
            <a:blip r:embed="rId7"/>
            <a:srcRect l="51376" b="53703"/>
            <a:stretch>
              <a:fillRect/>
            </a:stretch>
          </p:blipFill>
          <p:spPr bwMode="auto">
            <a:xfrm>
              <a:off x="2064" y="2256"/>
              <a:ext cx="1827" cy="1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972" name="Rectangle 25"/>
            <p:cNvSpPr>
              <a:spLocks noChangeArrowheads="1"/>
            </p:cNvSpPr>
            <p:nvPr/>
          </p:nvSpPr>
          <p:spPr bwMode="auto">
            <a:xfrm>
              <a:off x="286" y="3485"/>
              <a:ext cx="341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GB" sz="1600"/>
                <a:t>Increased opercular beat &amp; metabolic rate indicates stress</a:t>
              </a:r>
            </a:p>
          </p:txBody>
        </p:sp>
      </p:grpSp>
      <p:grpSp>
        <p:nvGrpSpPr>
          <p:cNvPr id="53279" name="Group 31"/>
          <p:cNvGrpSpPr>
            <a:grpSpLocks/>
          </p:cNvGrpSpPr>
          <p:nvPr/>
        </p:nvGrpSpPr>
        <p:grpSpPr bwMode="auto">
          <a:xfrm>
            <a:off x="5943600" y="3657600"/>
            <a:ext cx="3063875" cy="2133600"/>
            <a:chOff x="3744" y="2304"/>
            <a:chExt cx="1930" cy="1344"/>
          </a:xfrm>
        </p:grpSpPr>
        <p:pic>
          <p:nvPicPr>
            <p:cNvPr id="40968" name="Picture 20"/>
            <p:cNvPicPr>
              <a:picLocks noChangeAspect="1" noChangeArrowheads="1"/>
            </p:cNvPicPr>
            <p:nvPr/>
          </p:nvPicPr>
          <p:blipFill>
            <a:blip r:embed="rId7"/>
            <a:srcRect l="66068" t="48148"/>
            <a:stretch>
              <a:fillRect/>
            </a:stretch>
          </p:blipFill>
          <p:spPr bwMode="auto">
            <a:xfrm>
              <a:off x="3984" y="2304"/>
              <a:ext cx="1392" cy="1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969" name="Rectangle 30"/>
            <p:cNvSpPr>
              <a:spLocks noChangeArrowheads="1"/>
            </p:cNvSpPr>
            <p:nvPr/>
          </p:nvSpPr>
          <p:spPr bwMode="auto">
            <a:xfrm>
              <a:off x="3744" y="3436"/>
              <a:ext cx="193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GB" sz="1600"/>
                <a:t>Decreased cognitive functioning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l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936625"/>
          </a:xfrm>
        </p:spPr>
        <p:txBody>
          <a:bodyPr/>
          <a:lstStyle/>
          <a:p>
            <a:pPr eaLnBrk="1" hangingPunct="1"/>
            <a:r>
              <a:rPr lang="en-GB" sz="2800" smtClean="0">
                <a:latin typeface="Arial" pitchFamily="84" charset="0"/>
                <a:ea typeface="Arial" pitchFamily="84" charset="0"/>
                <a:cs typeface="Arial" pitchFamily="84" charset="0"/>
              </a:rPr>
              <a:t>Acknowledgements</a:t>
            </a:r>
          </a:p>
        </p:txBody>
      </p:sp>
      <p:sp>
        <p:nvSpPr>
          <p:cNvPr id="43010" name="TextBox 2"/>
          <p:cNvSpPr txBox="1">
            <a:spLocks noChangeArrowheads="1"/>
          </p:cNvSpPr>
          <p:nvPr/>
        </p:nvSpPr>
        <p:spPr bwMode="auto">
          <a:xfrm>
            <a:off x="1136650" y="1489075"/>
            <a:ext cx="2520950" cy="400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GB" sz="1600" b="1" u="sng"/>
              <a:t>Reef noise</a:t>
            </a:r>
            <a:endParaRPr lang="en-GB" sz="1600" b="1"/>
          </a:p>
          <a:p>
            <a:pPr algn="ctr"/>
            <a:endParaRPr lang="en-GB" sz="1600">
              <a:solidFill>
                <a:srgbClr val="C00000"/>
              </a:solidFill>
            </a:endParaRPr>
          </a:p>
          <a:p>
            <a:pPr algn="ctr"/>
            <a:r>
              <a:rPr lang="en-GB" sz="1600"/>
              <a:t>Mark Meekan</a:t>
            </a:r>
          </a:p>
          <a:p>
            <a:pPr algn="ctr"/>
            <a:r>
              <a:rPr lang="en-GB" sz="1600"/>
              <a:t>Andrew Jeffs</a:t>
            </a:r>
          </a:p>
          <a:p>
            <a:pPr algn="ctr"/>
            <a:r>
              <a:rPr lang="en-GB" sz="1600"/>
              <a:t>Craig Radford</a:t>
            </a:r>
          </a:p>
          <a:p>
            <a:pPr algn="ctr"/>
            <a:r>
              <a:rPr lang="en-GB" sz="1600"/>
              <a:t>John Montgomery</a:t>
            </a:r>
          </a:p>
          <a:p>
            <a:pPr algn="ctr"/>
            <a:r>
              <a:rPr lang="en-GB" sz="1600"/>
              <a:t>Rob McCauley</a:t>
            </a:r>
          </a:p>
          <a:p>
            <a:pPr algn="ctr"/>
            <a:r>
              <a:rPr lang="en-GB" sz="1600"/>
              <a:t>Ivan Nagelkerken</a:t>
            </a:r>
          </a:p>
          <a:p>
            <a:pPr algn="ctr"/>
            <a:r>
              <a:rPr lang="en-GB" sz="1600"/>
              <a:t>Edd Codling</a:t>
            </a:r>
          </a:p>
          <a:p>
            <a:pPr algn="ctr"/>
            <a:r>
              <a:rPr lang="en-GB" sz="1600"/>
              <a:t>Dave Smith</a:t>
            </a:r>
          </a:p>
          <a:p>
            <a:pPr algn="ctr"/>
            <a:r>
              <a:rPr lang="en-GB" sz="1600"/>
              <a:t>David Lecchini</a:t>
            </a:r>
          </a:p>
          <a:p>
            <a:pPr algn="ctr"/>
            <a:endParaRPr lang="en-GB" sz="1600"/>
          </a:p>
          <a:p>
            <a:pPr algn="ctr"/>
            <a:r>
              <a:rPr lang="en-GB" sz="1600"/>
              <a:t>Chantal Huijbers</a:t>
            </a:r>
          </a:p>
          <a:p>
            <a:pPr algn="ctr"/>
            <a:r>
              <a:rPr lang="en-GB" sz="1600"/>
              <a:t>Adel Heenan</a:t>
            </a:r>
          </a:p>
          <a:p>
            <a:pPr algn="ctr"/>
            <a:r>
              <a:rPr lang="en-GB" sz="1600"/>
              <a:t>Emma Kennedy</a:t>
            </a:r>
          </a:p>
          <a:p>
            <a:pPr algn="ctr"/>
            <a:r>
              <a:rPr lang="en-GB" sz="1600"/>
              <a:t>Julius Piercy</a:t>
            </a:r>
          </a:p>
        </p:txBody>
      </p:sp>
      <p:sp>
        <p:nvSpPr>
          <p:cNvPr id="43011" name="TextBox 3"/>
          <p:cNvSpPr txBox="1">
            <a:spLocks noChangeArrowheads="1"/>
          </p:cNvSpPr>
          <p:nvPr/>
        </p:nvSpPr>
        <p:spPr bwMode="auto">
          <a:xfrm>
            <a:off x="3871913" y="1466850"/>
            <a:ext cx="2376487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GB" sz="1600" b="1" u="sng"/>
              <a:t>Ocean Acidification</a:t>
            </a:r>
            <a:endParaRPr lang="en-GB" sz="1600" b="1"/>
          </a:p>
          <a:p>
            <a:pPr algn="ctr"/>
            <a:endParaRPr lang="en-GB" sz="1600"/>
          </a:p>
          <a:p>
            <a:pPr algn="ctr"/>
            <a:r>
              <a:rPr lang="en-GB" sz="1600"/>
              <a:t>Phil Munday</a:t>
            </a:r>
          </a:p>
          <a:p>
            <a:pPr algn="ctr"/>
            <a:r>
              <a:rPr lang="en-GB" sz="1600"/>
              <a:t>Hong Yan</a:t>
            </a:r>
          </a:p>
          <a:p>
            <a:pPr algn="ctr"/>
            <a:r>
              <a:rPr lang="en-GB" sz="1600"/>
              <a:t>Matt Wittenrich</a:t>
            </a:r>
          </a:p>
          <a:p>
            <a:pPr algn="ctr"/>
            <a:r>
              <a:rPr lang="en-GB" sz="1600"/>
              <a:t>Monica Gagliano</a:t>
            </a:r>
          </a:p>
          <a:p>
            <a:pPr algn="ctr"/>
            <a:r>
              <a:rPr lang="en-GB" sz="1600"/>
              <a:t>Dani Dixson</a:t>
            </a:r>
          </a:p>
          <a:p>
            <a:pPr algn="ctr"/>
            <a:r>
              <a:rPr lang="en-GB" sz="1600"/>
              <a:t>Rachel Manassa</a:t>
            </a:r>
          </a:p>
          <a:p>
            <a:endParaRPr lang="en-GB" sz="1600"/>
          </a:p>
        </p:txBody>
      </p:sp>
      <p:sp>
        <p:nvSpPr>
          <p:cNvPr id="43012" name="TextBox 4"/>
          <p:cNvSpPr txBox="1">
            <a:spLocks noChangeArrowheads="1"/>
          </p:cNvSpPr>
          <p:nvPr/>
        </p:nvSpPr>
        <p:spPr bwMode="auto">
          <a:xfrm>
            <a:off x="6399213" y="1443038"/>
            <a:ext cx="2592387" cy="400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GB" sz="1600" b="1" u="sng"/>
              <a:t>Ships &amp; eels</a:t>
            </a:r>
            <a:endParaRPr lang="en-GB" sz="1600" b="1"/>
          </a:p>
          <a:p>
            <a:pPr algn="ctr"/>
            <a:endParaRPr lang="en-GB" sz="1600"/>
          </a:p>
          <a:p>
            <a:pPr algn="ctr"/>
            <a:r>
              <a:rPr lang="en-GB" sz="1600"/>
              <a:t>Bioacoustics &amp; Behavioural Ecology</a:t>
            </a:r>
          </a:p>
          <a:p>
            <a:pPr algn="ctr"/>
            <a:endParaRPr lang="en-GB" sz="1600"/>
          </a:p>
          <a:p>
            <a:pPr algn="ctr"/>
            <a:r>
              <a:rPr lang="en-GB" sz="1600"/>
              <a:t>Andy Radford</a:t>
            </a:r>
          </a:p>
          <a:p>
            <a:pPr algn="ctr"/>
            <a:r>
              <a:rPr lang="en-GB" sz="1600"/>
              <a:t>Marc Holderied</a:t>
            </a:r>
          </a:p>
          <a:p>
            <a:pPr algn="ctr"/>
            <a:r>
              <a:rPr lang="en-GB" sz="1600"/>
              <a:t>Daniel Robert</a:t>
            </a:r>
          </a:p>
          <a:p>
            <a:pPr algn="ctr"/>
            <a:r>
              <a:rPr lang="en-GB" sz="1600"/>
              <a:t>Rick Bruintjes</a:t>
            </a:r>
          </a:p>
          <a:p>
            <a:pPr algn="ctr"/>
            <a:r>
              <a:rPr lang="en-GB" sz="1600"/>
              <a:t>Julia Purser</a:t>
            </a:r>
          </a:p>
          <a:p>
            <a:pPr algn="ctr"/>
            <a:endParaRPr lang="en-GB" sz="1600"/>
          </a:p>
          <a:p>
            <a:pPr algn="ctr"/>
            <a:r>
              <a:rPr lang="en-GB" sz="1600"/>
              <a:t>Sophie Holles</a:t>
            </a:r>
          </a:p>
          <a:p>
            <a:pPr algn="ctr"/>
            <a:r>
              <a:rPr lang="en-GB" sz="1600"/>
              <a:t>Emma Kerridge</a:t>
            </a:r>
          </a:p>
          <a:p>
            <a:pPr algn="ctr"/>
            <a:r>
              <a:rPr lang="en-GB" sz="1600"/>
              <a:t>Matt Wale</a:t>
            </a:r>
            <a:endParaRPr lang="en-GB" sz="1600">
              <a:solidFill>
                <a:srgbClr val="C00000"/>
              </a:solidFill>
            </a:endParaRPr>
          </a:p>
          <a:p>
            <a:pPr algn="ctr"/>
            <a:endParaRPr lang="en-GB" sz="1600"/>
          </a:p>
          <a:p>
            <a:pPr algn="ctr"/>
            <a:endParaRPr lang="en-GB" sz="1600"/>
          </a:p>
        </p:txBody>
      </p:sp>
      <p:pic>
        <p:nvPicPr>
          <p:cNvPr id="43013" name="Picture 4" descr="logo-ltr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138113"/>
            <a:ext cx="2160588" cy="62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4" name="Picture 9" descr="logo: NERC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48488" y="115888"/>
            <a:ext cx="2054225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5" name="Picture 2" descr="http://ts1.mm.bing.net/images/thumbnail.aspx?q=4674771732594884&amp;id=603ea8bb418ab9077c79c36a8fccd673&amp;index=newexp&amp;url=http%3a%2f%2fwww.caelusgreenroom.com%2fwp-content%2fuploads%2f2011%2f01%2fdefra-official-logo.jpg"/>
          <p:cNvPicPr>
            <a:picLocks noChangeAspect="1" noChangeArrowheads="1"/>
          </p:cNvPicPr>
          <p:nvPr/>
        </p:nvPicPr>
        <p:blipFill>
          <a:blip r:embed="rId5"/>
          <a:srcRect r="16841" b="14951"/>
          <a:stretch>
            <a:fillRect/>
          </a:stretch>
        </p:blipFill>
        <p:spPr bwMode="auto">
          <a:xfrm>
            <a:off x="7313613" y="5200650"/>
            <a:ext cx="817562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6" name="Picture 6" descr="http://flsvr.com/fcrar2008/Florida%20Tech%202%20line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87950" y="3627438"/>
            <a:ext cx="858838" cy="66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7" name="Picture 8" descr="http://blog.internshala.com/wp-content/uploads/2012/02/Academia_Sinica_Logo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237163" y="4343400"/>
            <a:ext cx="58102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8" name="Picture 10" descr="http://www.oztrekk.com/images/JCU_Logo_RGB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963988" y="3698875"/>
            <a:ext cx="12303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9" name="Picture 12" descr="http://www.coralcoe.org.au/images/logos/coelogo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106863" y="4275138"/>
            <a:ext cx="1016000" cy="69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20" name="Picture 14" descr="http://www.calendar.auckland.ac.nz/images/logoprint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04800" y="2814638"/>
            <a:ext cx="1025525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21" name="Picture 16" descr="http://www.flexiblelearning.net.au/files/curtinlogo(colour)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81000" y="3424238"/>
            <a:ext cx="876300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22" name="Picture 22" descr="http://knowledgeforclimate.climateresearchnetherlands.nl/gfx_content/images/Radboud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57200" y="3881438"/>
            <a:ext cx="660400" cy="84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23" name="Picture 24" descr="http://www.cathayconnections.co.uk/pageimages/Essex%20logo%20(colour)2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28600" y="4948238"/>
            <a:ext cx="1065213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24" name="Picture 26" descr="http://www.innovation.gov.au/PublishingImages/aims_logo.jp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228600" y="2052638"/>
            <a:ext cx="1112838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25" name="Picture 27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4335463" y="5105400"/>
            <a:ext cx="14732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4575</TotalTime>
  <Words>645</Words>
  <Application>Microsoft Office PowerPoint</Application>
  <PresentationFormat>On-screen Show (4:3)</PresentationFormat>
  <Paragraphs>171</Paragraphs>
  <Slides>14</Slides>
  <Notes>14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Office Theme</vt:lpstr>
      <vt:lpstr>Document</vt:lpstr>
      <vt:lpstr>Global environmental change impacts auditory behaviour and survival of larvae</vt:lpstr>
      <vt:lpstr>Reefs are noisy places</vt:lpstr>
      <vt:lpstr>Larval reef fish use reef noise for orientation</vt:lpstr>
      <vt:lpstr>Invertebrates also interact with reef soundscapes</vt:lpstr>
      <vt:lpstr>Reef noise indicates habitat characteristics</vt:lpstr>
      <vt:lpstr>Global environmental change</vt:lpstr>
      <vt:lpstr>Ocean acidification erodes crucial auditory behaviour</vt:lpstr>
      <vt:lpstr>Global environmental change</vt:lpstr>
      <vt:lpstr>Reef fish larvae conditioned by artificial noise</vt:lpstr>
      <vt:lpstr>Boat noise affects orientation behaviour</vt:lpstr>
      <vt:lpstr>Anthropogenic noise compromises anti-predator behaviour, physiology and cognition in fish</vt:lpstr>
      <vt:lpstr>PowerPoint Presentation</vt:lpstr>
      <vt:lpstr>Acknowledgements</vt:lpstr>
      <vt:lpstr>PowerPoint Presentation</vt:lpstr>
    </vt:vector>
  </TitlesOfParts>
  <Company>University of Bristol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Biological Responses to Global Change</dc:title>
  <dc:creator>SD Simpson</dc:creator>
  <cp:lastModifiedBy>Abacus</cp:lastModifiedBy>
  <cp:revision>145</cp:revision>
  <dcterms:created xsi:type="dcterms:W3CDTF">2012-03-02T11:17:18Z</dcterms:created>
  <dcterms:modified xsi:type="dcterms:W3CDTF">2012-07-08T03:52:04Z</dcterms:modified>
</cp:coreProperties>
</file>